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8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3" d="100"/>
          <a:sy n="93" d="100"/>
        </p:scale>
        <p:origin x="9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995DB-454B-4217-A92F-EA864A3BD818}" type="datetimeFigureOut">
              <a:rPr lang="zh-CN" altLang="en-US" smtClean="0"/>
              <a:t>2026/8/14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05A58-2287-4051-A431-155C213247B4}" type="slidenum">
              <a:rPr lang="zh-CN" altLang="en-US" smtClean="0"/>
              <a:t>‹#›</a:t>
            </a:fld>
            <a:endParaRPr lang="zh-CN" altLang="en-US"/>
          </a:p>
        </p:txBody>
      </p:sp>
    </p:spTree>
    <p:extLst>
      <p:ext uri="{BB962C8B-B14F-4D97-AF65-F5344CB8AC3E}">
        <p14:creationId xmlns:p14="http://schemas.microsoft.com/office/powerpoint/2010/main" val="267366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各位好，今天非常荣幸能向大家介绍博昇慧源AI研究院。</a:t>
            </a:r>
          </a:p>
          <a:p>
            <a:pPr marL="0" indent="0" algn="l">
              <a:lnSpc>
                <a:spcPct val="100000"/>
              </a:lnSpc>
            </a:pPr>
            <a:r>
              <a:rPr lang="en-US" sz="1400" b="0" i="0" u="none" strike="noStrike">
                <a:solidFill>
                  <a:srgbClr val="000000"/>
                </a:solidFill>
              </a:rPr>
              <a:t>我们是一家专注于将人工智能技术深度应用于真实业务场景的研究机构，致力于AI系统的研发与交付。</a:t>
            </a:r>
          </a:p>
          <a:p>
            <a:pPr marL="0" indent="0" algn="l">
              <a:lnSpc>
                <a:spcPct val="100000"/>
              </a:lnSpc>
            </a:pPr>
            <a:r>
              <a:rPr lang="en-US" sz="1400" b="0" i="0" u="none" strike="noStrike">
                <a:solidFill>
                  <a:srgbClr val="000000"/>
                </a:solidFill>
              </a:rPr>
              <a:t>如屏幕所示，我们拥有5大数字化产品平台，能够为企业提供全链路的业务赋能。接下来，我将带大家详细了解我们的技术与服务。</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61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AutoShape 2"/>
          <p:cNvSpPr/>
          <p:nvPr/>
        </p:nvSpPr>
        <p:spPr>
          <a:xfrm>
            <a:off x="9525000" y="-1905000"/>
            <a:ext cx="5080000" cy="5080000"/>
          </a:xfrm>
          <a:prstGeom prst="ellipse">
            <a:avLst/>
          </a:prstGeom>
          <a:solidFill>
            <a:srgbClr val="F06000">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270000" y="4445000"/>
            <a:ext cx="3810000" cy="3810000"/>
          </a:xfrm>
          <a:prstGeom prst="ellipse">
            <a:avLst/>
          </a:prstGeom>
          <a:solidFill>
            <a:srgbClr val="FFFFFF">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1524000"/>
            <a:ext cx="635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dirty="0" err="1">
                <a:solidFill>
                  <a:srgbClr val="FFFFFF"/>
                </a:solidFill>
                <a:latin typeface="Noto Sans SC"/>
                <a:ea typeface="Noto Sans SC"/>
                <a:cs typeface="Noto Sans SC"/>
                <a:sym typeface="Noto Sans SC"/>
              </a:rPr>
              <a:t>博昇慧源AI研究院</a:t>
            </a:r>
            <a:endParaRPr lang="en-US" sz="1100" dirty="0"/>
          </a:p>
        </p:txBody>
      </p:sp>
      <p:sp>
        <p:nvSpPr>
          <p:cNvPr id="5" name="AutoShape 5"/>
          <p:cNvSpPr/>
          <p:nvPr/>
        </p:nvSpPr>
        <p:spPr>
          <a:xfrm>
            <a:off x="635000" y="2667000"/>
            <a:ext cx="635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0" i="0" u="none" strike="noStrike" dirty="0" err="1">
                <a:solidFill>
                  <a:srgbClr val="E0E0E0"/>
                </a:solidFill>
                <a:latin typeface="Noto Sans SC"/>
                <a:ea typeface="Noto Sans SC"/>
                <a:cs typeface="Noto Sans SC"/>
                <a:sym typeface="Noto Sans SC"/>
              </a:rPr>
              <a:t>面向真实业务的</a:t>
            </a:r>
            <a:r>
              <a:rPr lang="en-US" sz="2400" b="0" i="0" u="none" strike="noStrike" dirty="0">
                <a:solidFill>
                  <a:srgbClr val="E0E0E0"/>
                </a:solidFill>
                <a:latin typeface="Noto Sans SC"/>
                <a:ea typeface="Noto Sans SC"/>
                <a:cs typeface="Noto Sans SC"/>
                <a:sym typeface="Noto Sans SC"/>
              </a:rPr>
              <a:t> AI </a:t>
            </a:r>
            <a:r>
              <a:rPr lang="en-US" sz="2400" b="0" i="0" u="none" strike="noStrike" dirty="0" err="1">
                <a:solidFill>
                  <a:srgbClr val="E0E0E0"/>
                </a:solidFill>
                <a:latin typeface="Noto Sans SC"/>
                <a:ea typeface="Noto Sans SC"/>
                <a:cs typeface="Noto Sans SC"/>
                <a:sym typeface="Noto Sans SC"/>
              </a:rPr>
              <a:t>系统研发与交付</a:t>
            </a:r>
            <a:endParaRPr lang="en-US" sz="1100" dirty="0"/>
          </a:p>
        </p:txBody>
      </p:sp>
      <p:sp>
        <p:nvSpPr>
          <p:cNvPr id="6" name="AutoShape 6"/>
          <p:cNvSpPr/>
          <p:nvPr/>
        </p:nvSpPr>
        <p:spPr>
          <a:xfrm>
            <a:off x="635000" y="3556000"/>
            <a:ext cx="1016000" cy="38100"/>
          </a:xfrm>
          <a:prstGeom prst="roundRect">
            <a:avLst>
              <a:gd name="adj" fmla="val 0"/>
            </a:avLst>
          </a:prstGeom>
          <a:solidFill>
            <a:srgbClr val="F06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635000" y="4572000"/>
            <a:ext cx="635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dirty="0">
                <a:solidFill>
                  <a:srgbClr val="B0B0B0"/>
                </a:solidFill>
                <a:latin typeface="Noto Sans SC"/>
                <a:ea typeface="Noto Sans SC"/>
                <a:cs typeface="Noto Sans SC"/>
                <a:sym typeface="Noto Sans SC"/>
              </a:rPr>
              <a:t>5大数字化产品平台 · </a:t>
            </a:r>
            <a:r>
              <a:rPr lang="en-US" sz="1600" b="0" i="0" u="none" strike="noStrike" dirty="0" err="1">
                <a:solidFill>
                  <a:srgbClr val="B0B0B0"/>
                </a:solidFill>
                <a:latin typeface="Noto Sans SC"/>
                <a:ea typeface="Noto Sans SC"/>
                <a:cs typeface="Noto Sans SC"/>
                <a:sym typeface="Noto Sans SC"/>
              </a:rPr>
              <a:t>全链路业务赋能</a:t>
            </a:r>
            <a:endParaRPr lang="en-US" sz="1100" dirty="0"/>
          </a:p>
        </p:txBody>
      </p:sp>
      <p:sp>
        <p:nvSpPr>
          <p:cNvPr id="13" name="Shape 8">
            <a:extLst>
              <a:ext uri="{FF2B5EF4-FFF2-40B4-BE49-F238E27FC236}">
                <a16:creationId xmlns:a16="http://schemas.microsoft.com/office/drawing/2014/main" id="{4B59C96B-5136-9BE1-F864-1BFA8E198654}"/>
              </a:ext>
            </a:extLst>
          </p:cNvPr>
          <p:cNvSpPr/>
          <p:nvPr/>
        </p:nvSpPr>
        <p:spPr>
          <a:xfrm>
            <a:off x="406400" y="1854962"/>
            <a:ext cx="457200" cy="393192"/>
          </a:xfrm>
          <a:prstGeom prst="triangle">
            <a:avLst/>
          </a:prstGeom>
          <a:solidFill>
            <a:srgbClr val="FFFFFF"/>
          </a:solidFill>
          <a:ln/>
        </p:spPr>
      </p:sp>
      <p:sp>
        <p:nvSpPr>
          <p:cNvPr id="19" name="Shape 8">
            <a:extLst>
              <a:ext uri="{FF2B5EF4-FFF2-40B4-BE49-F238E27FC236}">
                <a16:creationId xmlns:a16="http://schemas.microsoft.com/office/drawing/2014/main" id="{C059DFCC-7B7A-753A-6D26-25A3DCB72AF4}"/>
              </a:ext>
            </a:extLst>
          </p:cNvPr>
          <p:cNvSpPr/>
          <p:nvPr/>
        </p:nvSpPr>
        <p:spPr>
          <a:xfrm>
            <a:off x="490932" y="2021142"/>
            <a:ext cx="288133" cy="227012"/>
          </a:xfrm>
          <a:prstGeom prst="triangle">
            <a:avLst/>
          </a:prstGeom>
          <a:solidFill>
            <a:schemeClr val="tx1"/>
          </a:solidFill>
          <a:ln/>
        </p:spPr>
      </p:sp>
      <p:sp>
        <p:nvSpPr>
          <p:cNvPr id="16" name="Shape 8">
            <a:extLst>
              <a:ext uri="{FF2B5EF4-FFF2-40B4-BE49-F238E27FC236}">
                <a16:creationId xmlns:a16="http://schemas.microsoft.com/office/drawing/2014/main" id="{01D7ABB0-8DA2-1250-E96B-9ADA22BD8992}"/>
              </a:ext>
            </a:extLst>
          </p:cNvPr>
          <p:cNvSpPr/>
          <p:nvPr/>
        </p:nvSpPr>
        <p:spPr>
          <a:xfrm>
            <a:off x="556416" y="2121694"/>
            <a:ext cx="157163" cy="126460"/>
          </a:xfrm>
          <a:prstGeom prst="triangle">
            <a:avLst/>
          </a:prstGeom>
          <a:solidFill>
            <a:srgbClr val="FFFFFF"/>
          </a:solidFill>
          <a:ln/>
        </p:spPr>
      </p:sp>
      <p:sp>
        <p:nvSpPr>
          <p:cNvPr id="33" name="Shape 0">
            <a:extLst>
              <a:ext uri="{FF2B5EF4-FFF2-40B4-BE49-F238E27FC236}">
                <a16:creationId xmlns:a16="http://schemas.microsoft.com/office/drawing/2014/main" id="{2B0083C0-ABD0-174F-0C1C-3BE18265E211}"/>
              </a:ext>
            </a:extLst>
          </p:cNvPr>
          <p:cNvSpPr/>
          <p:nvPr/>
        </p:nvSpPr>
        <p:spPr>
          <a:xfrm>
            <a:off x="7498080" y="0"/>
            <a:ext cx="0" cy="6858000"/>
          </a:xfrm>
          <a:prstGeom prst="line">
            <a:avLst/>
          </a:prstGeom>
          <a:noFill/>
          <a:ln w="6350">
            <a:solidFill>
              <a:srgbClr val="FFFFFF">
                <a:alpha val="12000"/>
              </a:srgbClr>
            </a:solidFill>
            <a:prstDash val="solid"/>
          </a:ln>
        </p:spPr>
      </p:sp>
      <p:sp>
        <p:nvSpPr>
          <p:cNvPr id="34" name="Shape 1">
            <a:extLst>
              <a:ext uri="{FF2B5EF4-FFF2-40B4-BE49-F238E27FC236}">
                <a16:creationId xmlns:a16="http://schemas.microsoft.com/office/drawing/2014/main" id="{E99CD0BF-E7BA-A49B-3191-499D2DEF2D56}"/>
              </a:ext>
            </a:extLst>
          </p:cNvPr>
          <p:cNvSpPr/>
          <p:nvPr/>
        </p:nvSpPr>
        <p:spPr>
          <a:xfrm>
            <a:off x="8275320" y="0"/>
            <a:ext cx="0" cy="6858000"/>
          </a:xfrm>
          <a:prstGeom prst="line">
            <a:avLst/>
          </a:prstGeom>
          <a:noFill/>
          <a:ln w="6350">
            <a:solidFill>
              <a:srgbClr val="FFFFFF">
                <a:alpha val="12000"/>
              </a:srgbClr>
            </a:solidFill>
            <a:prstDash val="solid"/>
          </a:ln>
        </p:spPr>
      </p:sp>
      <p:sp>
        <p:nvSpPr>
          <p:cNvPr id="35" name="Shape 2">
            <a:extLst>
              <a:ext uri="{FF2B5EF4-FFF2-40B4-BE49-F238E27FC236}">
                <a16:creationId xmlns:a16="http://schemas.microsoft.com/office/drawing/2014/main" id="{05D898B7-1BC5-F48A-9D84-15FF7AB0D124}"/>
              </a:ext>
            </a:extLst>
          </p:cNvPr>
          <p:cNvSpPr/>
          <p:nvPr/>
        </p:nvSpPr>
        <p:spPr>
          <a:xfrm>
            <a:off x="9052560" y="0"/>
            <a:ext cx="0" cy="6858000"/>
          </a:xfrm>
          <a:prstGeom prst="line">
            <a:avLst/>
          </a:prstGeom>
          <a:noFill/>
          <a:ln w="6350">
            <a:solidFill>
              <a:srgbClr val="FFFFFF">
                <a:alpha val="12000"/>
              </a:srgbClr>
            </a:solidFill>
            <a:prstDash val="solid"/>
          </a:ln>
        </p:spPr>
      </p:sp>
      <p:sp>
        <p:nvSpPr>
          <p:cNvPr id="36" name="Shape 3">
            <a:extLst>
              <a:ext uri="{FF2B5EF4-FFF2-40B4-BE49-F238E27FC236}">
                <a16:creationId xmlns:a16="http://schemas.microsoft.com/office/drawing/2014/main" id="{482CCAF0-A747-A037-5806-96004C422620}"/>
              </a:ext>
            </a:extLst>
          </p:cNvPr>
          <p:cNvSpPr/>
          <p:nvPr/>
        </p:nvSpPr>
        <p:spPr>
          <a:xfrm>
            <a:off x="9829800" y="0"/>
            <a:ext cx="0" cy="6858000"/>
          </a:xfrm>
          <a:prstGeom prst="line">
            <a:avLst/>
          </a:prstGeom>
          <a:noFill/>
          <a:ln w="6350">
            <a:solidFill>
              <a:srgbClr val="FFFFFF">
                <a:alpha val="12000"/>
              </a:srgbClr>
            </a:solidFill>
            <a:prstDash val="solid"/>
          </a:ln>
        </p:spPr>
      </p:sp>
      <p:sp>
        <p:nvSpPr>
          <p:cNvPr id="37" name="Shape 4">
            <a:extLst>
              <a:ext uri="{FF2B5EF4-FFF2-40B4-BE49-F238E27FC236}">
                <a16:creationId xmlns:a16="http://schemas.microsoft.com/office/drawing/2014/main" id="{736AE1E7-1EE5-6B35-8538-3A43F744A632}"/>
              </a:ext>
            </a:extLst>
          </p:cNvPr>
          <p:cNvSpPr/>
          <p:nvPr/>
        </p:nvSpPr>
        <p:spPr>
          <a:xfrm>
            <a:off x="10607040" y="0"/>
            <a:ext cx="0" cy="6858000"/>
          </a:xfrm>
          <a:prstGeom prst="line">
            <a:avLst/>
          </a:prstGeom>
          <a:noFill/>
          <a:ln w="6350">
            <a:solidFill>
              <a:srgbClr val="FFFFFF">
                <a:alpha val="12000"/>
              </a:srgbClr>
            </a:solidFill>
            <a:prstDash val="solid"/>
          </a:ln>
        </p:spPr>
      </p:sp>
      <p:sp>
        <p:nvSpPr>
          <p:cNvPr id="38" name="Shape 5">
            <a:extLst>
              <a:ext uri="{FF2B5EF4-FFF2-40B4-BE49-F238E27FC236}">
                <a16:creationId xmlns:a16="http://schemas.microsoft.com/office/drawing/2014/main" id="{A188D92F-2864-713F-F715-D69C7DCFA146}"/>
              </a:ext>
            </a:extLst>
          </p:cNvPr>
          <p:cNvSpPr/>
          <p:nvPr/>
        </p:nvSpPr>
        <p:spPr>
          <a:xfrm>
            <a:off x="11384280" y="0"/>
            <a:ext cx="0" cy="6858000"/>
          </a:xfrm>
          <a:prstGeom prst="line">
            <a:avLst/>
          </a:prstGeom>
          <a:noFill/>
          <a:ln w="6350">
            <a:solidFill>
              <a:srgbClr val="FFFFFF">
                <a:alpha val="12000"/>
              </a:srgbClr>
            </a:solidFill>
            <a:prstDash val="solid"/>
          </a:ln>
        </p:spPr>
      </p:sp>
      <p:sp>
        <p:nvSpPr>
          <p:cNvPr id="39" name="Shape 6">
            <a:extLst>
              <a:ext uri="{FF2B5EF4-FFF2-40B4-BE49-F238E27FC236}">
                <a16:creationId xmlns:a16="http://schemas.microsoft.com/office/drawing/2014/main" id="{84B4DCAA-9761-A4F2-84C5-E990EC18EE10}"/>
              </a:ext>
            </a:extLst>
          </p:cNvPr>
          <p:cNvSpPr/>
          <p:nvPr/>
        </p:nvSpPr>
        <p:spPr>
          <a:xfrm>
            <a:off x="8265161" y="1696720"/>
            <a:ext cx="3108960" cy="2651760"/>
          </a:xfrm>
          <a:prstGeom prst="triangle">
            <a:avLst/>
          </a:prstGeom>
          <a:solidFill>
            <a:srgbClr val="3D4BC4">
              <a:alpha val="45000"/>
            </a:srgbClr>
          </a:solidFill>
          <a:ln/>
        </p:spPr>
      </p:sp>
      <p:sp>
        <p:nvSpPr>
          <p:cNvPr id="40" name="Shape 7">
            <a:extLst>
              <a:ext uri="{FF2B5EF4-FFF2-40B4-BE49-F238E27FC236}">
                <a16:creationId xmlns:a16="http://schemas.microsoft.com/office/drawing/2014/main" id="{66A0D4AB-65FD-1E17-3EE7-1C5205650032}"/>
              </a:ext>
            </a:extLst>
          </p:cNvPr>
          <p:cNvSpPr/>
          <p:nvPr/>
        </p:nvSpPr>
        <p:spPr>
          <a:xfrm>
            <a:off x="9321801" y="2540000"/>
            <a:ext cx="2194560" cy="1874520"/>
          </a:xfrm>
          <a:prstGeom prst="triangle">
            <a:avLst/>
          </a:prstGeom>
          <a:solidFill>
            <a:srgbClr val="FFFFFF">
              <a:alpha val="18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0996930" y="45720"/>
            <a:ext cx="1097280" cy="1097280"/>
          </a:xfrm>
          <a:prstGeom prst="rect">
            <a:avLst/>
          </a:prstGeom>
        </p:spPr>
      </p:pic>
      <p:sp>
        <p:nvSpPr>
          <p:cNvPr id="3" name="TextBox 2"/>
          <p:cNvSpPr txBox="1"/>
          <p:nvPr/>
        </p:nvSpPr>
        <p:spPr>
          <a:xfrm>
            <a:off x="731520" y="91440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目录 CONTENTS</a:t>
            </a:r>
          </a:p>
        </p:txBody>
      </p:sp>
      <p:sp>
        <p:nvSpPr>
          <p:cNvPr id="4" name="Rectangle 3"/>
          <p:cNvSpPr/>
          <p:nvPr/>
        </p:nvSpPr>
        <p:spPr>
          <a:xfrm>
            <a:off x="731520" y="1691640"/>
            <a:ext cx="1097280" cy="54864"/>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22860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01</a:t>
            </a:r>
          </a:p>
        </p:txBody>
      </p:sp>
      <p:sp>
        <p:nvSpPr>
          <p:cNvPr id="6" name="TextBox 5"/>
          <p:cNvSpPr txBox="1"/>
          <p:nvPr/>
        </p:nvSpPr>
        <p:spPr>
          <a:xfrm>
            <a:off x="2011680" y="2331720"/>
            <a:ext cx="36576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我们是谁</a:t>
            </a:r>
          </a:p>
        </p:txBody>
      </p:sp>
      <p:sp>
        <p:nvSpPr>
          <p:cNvPr id="7" name="TextBox 6"/>
          <p:cNvSpPr txBox="1"/>
          <p:nvPr/>
        </p:nvSpPr>
        <p:spPr>
          <a:xfrm>
            <a:off x="1097280" y="32004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02</a:t>
            </a:r>
          </a:p>
        </p:txBody>
      </p:sp>
      <p:sp>
        <p:nvSpPr>
          <p:cNvPr id="8" name="TextBox 7"/>
          <p:cNvSpPr txBox="1"/>
          <p:nvPr/>
        </p:nvSpPr>
        <p:spPr>
          <a:xfrm>
            <a:off x="2011680" y="3246120"/>
            <a:ext cx="36576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核心团队</a:t>
            </a:r>
          </a:p>
        </p:txBody>
      </p:sp>
      <p:sp>
        <p:nvSpPr>
          <p:cNvPr id="9" name="TextBox 8"/>
          <p:cNvSpPr txBox="1"/>
          <p:nvPr/>
        </p:nvSpPr>
        <p:spPr>
          <a:xfrm>
            <a:off x="1097280" y="41148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03</a:t>
            </a:r>
          </a:p>
        </p:txBody>
      </p:sp>
      <p:sp>
        <p:nvSpPr>
          <p:cNvPr id="10" name="TextBox 9"/>
          <p:cNvSpPr txBox="1"/>
          <p:nvPr/>
        </p:nvSpPr>
        <p:spPr>
          <a:xfrm>
            <a:off x="2011680" y="4160520"/>
            <a:ext cx="36576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核心技术底座 Enlitecore</a:t>
            </a:r>
          </a:p>
        </p:txBody>
      </p:sp>
      <p:sp>
        <p:nvSpPr>
          <p:cNvPr id="11" name="TextBox 10"/>
          <p:cNvSpPr txBox="1"/>
          <p:nvPr/>
        </p:nvSpPr>
        <p:spPr>
          <a:xfrm>
            <a:off x="1097280" y="50292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04</a:t>
            </a:r>
          </a:p>
        </p:txBody>
      </p:sp>
      <p:sp>
        <p:nvSpPr>
          <p:cNvPr id="12" name="TextBox 11"/>
          <p:cNvSpPr txBox="1"/>
          <p:nvPr/>
        </p:nvSpPr>
        <p:spPr>
          <a:xfrm>
            <a:off x="2011680" y="5074920"/>
            <a:ext cx="36576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大模型工程能力</a:t>
            </a:r>
          </a:p>
        </p:txBody>
      </p:sp>
      <p:sp>
        <p:nvSpPr>
          <p:cNvPr id="13" name="TextBox 12"/>
          <p:cNvSpPr txBox="1"/>
          <p:nvPr/>
        </p:nvSpPr>
        <p:spPr>
          <a:xfrm>
            <a:off x="6400800" y="22860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05</a:t>
            </a:r>
          </a:p>
        </p:txBody>
      </p:sp>
      <p:sp>
        <p:nvSpPr>
          <p:cNvPr id="14" name="TextBox 13"/>
          <p:cNvSpPr txBox="1"/>
          <p:nvPr/>
        </p:nvSpPr>
        <p:spPr>
          <a:xfrm>
            <a:off x="7315200" y="2331720"/>
            <a:ext cx="41148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落地实力证明：五大产品平台</a:t>
            </a:r>
          </a:p>
        </p:txBody>
      </p:sp>
      <p:sp>
        <p:nvSpPr>
          <p:cNvPr id="15" name="TextBox 14"/>
          <p:cNvSpPr txBox="1"/>
          <p:nvPr/>
        </p:nvSpPr>
        <p:spPr>
          <a:xfrm>
            <a:off x="6400800" y="32004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06</a:t>
            </a:r>
          </a:p>
        </p:txBody>
      </p:sp>
      <p:sp>
        <p:nvSpPr>
          <p:cNvPr id="16" name="TextBox 15"/>
          <p:cNvSpPr txBox="1"/>
          <p:nvPr/>
        </p:nvSpPr>
        <p:spPr>
          <a:xfrm>
            <a:off x="7315200" y="3246120"/>
            <a:ext cx="41148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落地实力证明：更多行业验证</a:t>
            </a:r>
          </a:p>
        </p:txBody>
      </p:sp>
      <p:sp>
        <p:nvSpPr>
          <p:cNvPr id="17" name="TextBox 16"/>
          <p:cNvSpPr txBox="1"/>
          <p:nvPr/>
        </p:nvSpPr>
        <p:spPr>
          <a:xfrm>
            <a:off x="6400800" y="41148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07</a:t>
            </a:r>
          </a:p>
        </p:txBody>
      </p:sp>
      <p:sp>
        <p:nvSpPr>
          <p:cNvPr id="18" name="TextBox 17"/>
          <p:cNvSpPr txBox="1"/>
          <p:nvPr/>
        </p:nvSpPr>
        <p:spPr>
          <a:xfrm>
            <a:off x="7315200" y="4160520"/>
            <a:ext cx="41148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合作方法论</a:t>
            </a:r>
          </a:p>
        </p:txBody>
      </p:sp>
      <p:sp>
        <p:nvSpPr>
          <p:cNvPr id="19" name="TextBox 18"/>
          <p:cNvSpPr txBox="1"/>
          <p:nvPr/>
        </p:nvSpPr>
        <p:spPr>
          <a:xfrm>
            <a:off x="6400800" y="5029200"/>
            <a:ext cx="731520" cy="548640"/>
          </a:xfrm>
          <a:prstGeom prst="rect">
            <a:avLst/>
          </a:prstGeom>
          <a:noFill/>
        </p:spPr>
        <p:txBody>
          <a:bodyPr wrap="square" lIns="0" tIns="0" rIns="0" bIns="0" anchor="t"/>
          <a:lstStyle/>
          <a:p>
            <a:pPr algn="l">
              <a:lnSpc>
                <a:spcPct val="120000"/>
              </a:lnSpc>
            </a:pPr>
            <a:r>
              <a:rPr sz="2800" b="1">
                <a:solidFill>
                  <a:srgbClr val="F06000"/>
                </a:solidFill>
                <a:latin typeface="Arial"/>
              </a:rPr>
              <a:t>08</a:t>
            </a:r>
          </a:p>
        </p:txBody>
      </p:sp>
      <p:sp>
        <p:nvSpPr>
          <p:cNvPr id="20" name="TextBox 19"/>
          <p:cNvSpPr txBox="1"/>
          <p:nvPr/>
        </p:nvSpPr>
        <p:spPr>
          <a:xfrm>
            <a:off x="7315200" y="5074920"/>
            <a:ext cx="4114800" cy="457200"/>
          </a:xfrm>
          <a:prstGeom prst="rect">
            <a:avLst/>
          </a:prstGeom>
          <a:noFill/>
        </p:spPr>
        <p:txBody>
          <a:bodyPr wrap="square" lIns="0" tIns="0" rIns="0" bIns="0" anchor="t"/>
          <a:lstStyle/>
          <a:p>
            <a:pPr algn="l">
              <a:lnSpc>
                <a:spcPct val="120000"/>
              </a:lnSpc>
            </a:pPr>
            <a:r>
              <a:rPr sz="1800" b="0">
                <a:solidFill>
                  <a:srgbClr val="333333"/>
                </a:solidFill>
                <a:latin typeface="微软雅黑"/>
              </a:rPr>
              <a:t>联系我们</a:t>
            </a:r>
          </a:p>
        </p:txBody>
      </p:sp>
      <p:sp>
        <p:nvSpPr>
          <p:cNvPr id="21" name="TextBox 20"/>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27432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01 · 公司简介</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我们是谁</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377440"/>
            <a:ext cx="5943600" cy="3200400"/>
          </a:xfrm>
          <a:prstGeom prst="rect">
            <a:avLst/>
          </a:prstGeom>
          <a:noFill/>
        </p:spPr>
        <p:txBody>
          <a:bodyPr wrap="square" lIns="0" tIns="0" rIns="0" bIns="0"/>
          <a:lstStyle/>
          <a:p>
            <a:pPr algn="l">
              <a:lnSpc>
                <a:spcPct val="160000"/>
              </a:lnSpc>
              <a:spcAft>
                <a:spcPts val="1000"/>
              </a:spcAft>
            </a:pPr>
            <a:r>
              <a:rPr sz="1500" b="0">
                <a:solidFill>
                  <a:srgbClr val="F06000"/>
                </a:solidFill>
                <a:latin typeface="微软雅黑"/>
              </a:rPr>
              <a:t>● </a:t>
            </a:r>
            <a:r>
              <a:rPr sz="1500" b="0">
                <a:solidFill>
                  <a:srgbClr val="333333"/>
                </a:solidFill>
                <a:latin typeface="微软雅黑"/>
              </a:rPr>
              <a:t>专注于</a:t>
            </a:r>
            <a:r>
              <a:rPr sz="1500" b="1">
                <a:solidFill>
                  <a:srgbClr val="333333"/>
                </a:solidFill>
                <a:latin typeface="微软雅黑"/>
              </a:rPr>
              <a:t>垂直领域AI大模型工程化落地</a:t>
            </a:r>
            <a:r>
              <a:rPr sz="1500" b="0">
                <a:solidFill>
                  <a:srgbClr val="333333"/>
                </a:solidFill>
                <a:latin typeface="微软雅黑"/>
              </a:rPr>
              <a:t>的应用型研究机构</a:t>
            </a:r>
          </a:p>
          <a:p>
            <a:pPr algn="l">
              <a:lnSpc>
                <a:spcPct val="160000"/>
              </a:lnSpc>
              <a:spcAft>
                <a:spcPts val="1000"/>
              </a:spcAft>
            </a:pPr>
            <a:r>
              <a:rPr sz="1500" b="0">
                <a:solidFill>
                  <a:srgbClr val="F06000"/>
                </a:solidFill>
                <a:latin typeface="微软雅黑"/>
              </a:rPr>
              <a:t>● </a:t>
            </a:r>
            <a:r>
              <a:rPr sz="1500" b="0">
                <a:solidFill>
                  <a:srgbClr val="333333"/>
                </a:solidFill>
                <a:latin typeface="微软雅黑"/>
              </a:rPr>
              <a:t>依托</a:t>
            </a:r>
            <a:r>
              <a:rPr sz="1500" b="1">
                <a:solidFill>
                  <a:srgbClr val="333333"/>
                </a:solidFill>
                <a:latin typeface="微软雅黑"/>
              </a:rPr>
              <a:t>20年产业咨询积累</a:t>
            </a:r>
            <a:r>
              <a:rPr sz="1500" b="0">
                <a:solidFill>
                  <a:srgbClr val="333333"/>
                </a:solidFill>
                <a:latin typeface="微软雅黑"/>
              </a:rPr>
              <a:t>，自研 </a:t>
            </a:r>
            <a:r>
              <a:rPr sz="1500" b="1">
                <a:solidFill>
                  <a:srgbClr val="333333"/>
                </a:solidFill>
                <a:latin typeface="微软雅黑"/>
              </a:rPr>
              <a:t>Enlitecore 架构体系</a:t>
            </a:r>
          </a:p>
          <a:p>
            <a:pPr algn="l">
              <a:lnSpc>
                <a:spcPct val="160000"/>
              </a:lnSpc>
              <a:spcAft>
                <a:spcPts val="1000"/>
              </a:spcAft>
            </a:pPr>
            <a:r>
              <a:rPr sz="1500" b="0">
                <a:solidFill>
                  <a:srgbClr val="F06000"/>
                </a:solidFill>
                <a:latin typeface="微软雅黑"/>
              </a:rPr>
              <a:t>● </a:t>
            </a:r>
            <a:r>
              <a:rPr sz="1500" b="0">
                <a:solidFill>
                  <a:srgbClr val="333333"/>
                </a:solidFill>
                <a:latin typeface="微软雅黑"/>
              </a:rPr>
              <a:t>为医疗、工业、运动、企业管理等领域的头部企业提供从AI战略设计到系统落地的全链条技术共创服务</a:t>
            </a:r>
          </a:p>
          <a:p>
            <a:pPr algn="l">
              <a:lnSpc>
                <a:spcPct val="160000"/>
              </a:lnSpc>
              <a:spcAft>
                <a:spcPts val="1000"/>
              </a:spcAft>
            </a:pPr>
            <a:r>
              <a:rPr sz="1500" b="0">
                <a:solidFill>
                  <a:srgbClr val="F06000"/>
                </a:solidFill>
                <a:latin typeface="微软雅黑"/>
              </a:rPr>
              <a:t>● </a:t>
            </a:r>
            <a:r>
              <a:rPr sz="1500" b="0">
                <a:solidFill>
                  <a:srgbClr val="333333"/>
                </a:solidFill>
                <a:latin typeface="微软雅黑"/>
              </a:rPr>
              <a:t>使命：将行业专属数据转化为可工程化、可持续迭代的AI系统壁垒</a:t>
            </a:r>
          </a:p>
        </p:txBody>
      </p:sp>
      <p:pic>
        <p:nvPicPr>
          <p:cNvPr id="7" name="Picture 6" descr="about.jpg"/>
          <p:cNvPicPr>
            <a:picLocks noChangeAspect="1"/>
          </p:cNvPicPr>
          <p:nvPr/>
        </p:nvPicPr>
        <p:blipFill>
          <a:blip r:embed="rId3"/>
          <a:stretch>
            <a:fillRect/>
          </a:stretch>
        </p:blipFill>
        <p:spPr>
          <a:xfrm>
            <a:off x="7498079" y="1645920"/>
            <a:ext cx="4114800" cy="4114800"/>
          </a:xfrm>
          <a:prstGeom prst="rect">
            <a:avLst/>
          </a:prstGeom>
        </p:spPr>
      </p:pic>
      <p:sp>
        <p:nvSpPr>
          <p:cNvPr id="8" name="TextBox 7"/>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"技术共创 · 价值共生 · 战略共赢"</a:t>
            </a:r>
          </a:p>
        </p:txBody>
      </p:sp>
      <p:sp>
        <p:nvSpPr>
          <p:cNvPr id="9" name="TextBox 8"/>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3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36576"/>
            <a:ext cx="1097280" cy="1097280"/>
          </a:xfrm>
          <a:prstGeom prst="rect">
            <a:avLst/>
          </a:prstGeom>
        </p:spPr>
      </p:pic>
      <p:sp>
        <p:nvSpPr>
          <p:cNvPr id="3" name="TextBox 2"/>
          <p:cNvSpPr txBox="1"/>
          <p:nvPr/>
        </p:nvSpPr>
        <p:spPr>
          <a:xfrm>
            <a:off x="731520" y="822960"/>
            <a:ext cx="27432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02 · 核心优势</a:t>
            </a:r>
          </a:p>
        </p:txBody>
      </p:sp>
      <p:sp>
        <p:nvSpPr>
          <p:cNvPr id="4" name="TextBox 3"/>
          <p:cNvSpPr txBox="1"/>
          <p:nvPr/>
        </p:nvSpPr>
        <p:spPr>
          <a:xfrm>
            <a:off x="731520" y="1188720"/>
            <a:ext cx="73152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我们跟其他AI服务商不一样的地方</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377440"/>
            <a:ext cx="21031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325880" y="2743200"/>
            <a:ext cx="548640" cy="54864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325880" y="2788920"/>
            <a:ext cx="548640" cy="548640"/>
          </a:xfrm>
          <a:prstGeom prst="rect">
            <a:avLst/>
          </a:prstGeom>
          <a:noFill/>
        </p:spPr>
        <p:txBody>
          <a:bodyPr wrap="square" lIns="0" tIns="0" rIns="0" bIns="0" anchor="t"/>
          <a:lstStyle/>
          <a:p>
            <a:pPr algn="ctr">
              <a:lnSpc>
                <a:spcPct val="120000"/>
              </a:lnSpc>
            </a:pPr>
            <a:r>
              <a:rPr sz="2000" b="1">
                <a:solidFill>
                  <a:srgbClr val="FFFFFF"/>
                </a:solidFill>
                <a:latin typeface="Arial"/>
              </a:rPr>
              <a:t>1</a:t>
            </a:r>
          </a:p>
        </p:txBody>
      </p:sp>
      <p:sp>
        <p:nvSpPr>
          <p:cNvPr id="10" name="TextBox 9"/>
          <p:cNvSpPr txBox="1"/>
          <p:nvPr/>
        </p:nvSpPr>
        <p:spPr>
          <a:xfrm>
            <a:off x="731520" y="356616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全栈自主交付</a:t>
            </a:r>
          </a:p>
        </p:txBody>
      </p:sp>
      <p:sp>
        <p:nvSpPr>
          <p:cNvPr id="11" name="TextBox 10"/>
          <p:cNvSpPr txBox="1"/>
          <p:nvPr/>
        </p:nvSpPr>
        <p:spPr>
          <a:xfrm>
            <a:off x="731520" y="4206240"/>
            <a:ext cx="1737360" cy="1280160"/>
          </a:xfrm>
          <a:prstGeom prst="rect">
            <a:avLst/>
          </a:prstGeom>
          <a:noFill/>
        </p:spPr>
        <p:txBody>
          <a:bodyPr wrap="square" lIns="0" tIns="0" rIns="0" bIns="0" anchor="t"/>
          <a:lstStyle/>
          <a:p>
            <a:pPr algn="ctr">
              <a:lnSpc>
                <a:spcPct val="140000"/>
              </a:lnSpc>
            </a:pPr>
            <a:r>
              <a:rPr sz="1100" b="0">
                <a:solidFill>
                  <a:srgbClr val="666666"/>
                </a:solidFill>
                <a:latin typeface="微软雅黑"/>
              </a:rPr>
              <a:t>从基础设施、后端、前端到AI推理全部自主完成，不靠外部集成商拼凑</a:t>
            </a:r>
          </a:p>
        </p:txBody>
      </p:sp>
      <p:sp>
        <p:nvSpPr>
          <p:cNvPr id="12" name="Rounded Rectangle 11"/>
          <p:cNvSpPr/>
          <p:nvPr/>
        </p:nvSpPr>
        <p:spPr>
          <a:xfrm>
            <a:off x="2788920" y="2377440"/>
            <a:ext cx="21031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278892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3566160" y="2743200"/>
            <a:ext cx="548640" cy="54864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566160" y="2788920"/>
            <a:ext cx="548640" cy="548640"/>
          </a:xfrm>
          <a:prstGeom prst="rect">
            <a:avLst/>
          </a:prstGeom>
          <a:noFill/>
        </p:spPr>
        <p:txBody>
          <a:bodyPr wrap="square" lIns="0" tIns="0" rIns="0" bIns="0" anchor="t"/>
          <a:lstStyle/>
          <a:p>
            <a:pPr algn="ctr">
              <a:lnSpc>
                <a:spcPct val="120000"/>
              </a:lnSpc>
            </a:pPr>
            <a:r>
              <a:rPr sz="2000" b="1">
                <a:solidFill>
                  <a:srgbClr val="FFFFFF"/>
                </a:solidFill>
                <a:latin typeface="Arial"/>
              </a:rPr>
              <a:t>2</a:t>
            </a:r>
          </a:p>
        </p:txBody>
      </p:sp>
      <p:sp>
        <p:nvSpPr>
          <p:cNvPr id="16" name="TextBox 15"/>
          <p:cNvSpPr txBox="1"/>
          <p:nvPr/>
        </p:nvSpPr>
        <p:spPr>
          <a:xfrm>
            <a:off x="2971800" y="356616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统一技术底座</a:t>
            </a:r>
          </a:p>
        </p:txBody>
      </p:sp>
      <p:sp>
        <p:nvSpPr>
          <p:cNvPr id="17" name="TextBox 16"/>
          <p:cNvSpPr txBox="1"/>
          <p:nvPr/>
        </p:nvSpPr>
        <p:spPr>
          <a:xfrm>
            <a:off x="2971800" y="4206240"/>
            <a:ext cx="1737360" cy="1280160"/>
          </a:xfrm>
          <a:prstGeom prst="rect">
            <a:avLst/>
          </a:prstGeom>
          <a:noFill/>
        </p:spPr>
        <p:txBody>
          <a:bodyPr wrap="square" lIns="0" tIns="0" rIns="0" bIns="0" anchor="t"/>
          <a:lstStyle/>
          <a:p>
            <a:pPr algn="ctr">
              <a:lnSpc>
                <a:spcPct val="140000"/>
              </a:lnSpc>
            </a:pPr>
            <a:r>
              <a:rPr sz="1100" b="0">
                <a:solidFill>
                  <a:srgbClr val="666666"/>
                </a:solidFill>
                <a:latin typeface="微软雅黑"/>
              </a:rPr>
              <a:t>Enlitecore共享底座+场景架构，新项目无需从零搭建</a:t>
            </a:r>
          </a:p>
        </p:txBody>
      </p:sp>
      <p:sp>
        <p:nvSpPr>
          <p:cNvPr id="18" name="Rounded Rectangle 17"/>
          <p:cNvSpPr/>
          <p:nvPr/>
        </p:nvSpPr>
        <p:spPr>
          <a:xfrm>
            <a:off x="5029200" y="2377440"/>
            <a:ext cx="21031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02920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5806440" y="2743200"/>
            <a:ext cx="548640" cy="54864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806440" y="2788920"/>
            <a:ext cx="548640" cy="548640"/>
          </a:xfrm>
          <a:prstGeom prst="rect">
            <a:avLst/>
          </a:prstGeom>
          <a:noFill/>
        </p:spPr>
        <p:txBody>
          <a:bodyPr wrap="square" lIns="0" tIns="0" rIns="0" bIns="0" anchor="t"/>
          <a:lstStyle/>
          <a:p>
            <a:pPr algn="ctr">
              <a:lnSpc>
                <a:spcPct val="120000"/>
              </a:lnSpc>
            </a:pPr>
            <a:r>
              <a:rPr sz="2000" b="1">
                <a:solidFill>
                  <a:srgbClr val="FFFFFF"/>
                </a:solidFill>
                <a:latin typeface="Arial"/>
              </a:rPr>
              <a:t>3</a:t>
            </a:r>
          </a:p>
        </p:txBody>
      </p:sp>
      <p:sp>
        <p:nvSpPr>
          <p:cNvPr id="22" name="TextBox 21"/>
          <p:cNvSpPr txBox="1"/>
          <p:nvPr/>
        </p:nvSpPr>
        <p:spPr>
          <a:xfrm>
            <a:off x="5212080" y="356616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私有化部署</a:t>
            </a:r>
          </a:p>
        </p:txBody>
      </p:sp>
      <p:sp>
        <p:nvSpPr>
          <p:cNvPr id="23" name="TextBox 22"/>
          <p:cNvSpPr txBox="1"/>
          <p:nvPr/>
        </p:nvSpPr>
        <p:spPr>
          <a:xfrm>
            <a:off x="5212080" y="4206240"/>
            <a:ext cx="1737360" cy="1280160"/>
          </a:xfrm>
          <a:prstGeom prst="rect">
            <a:avLst/>
          </a:prstGeom>
          <a:noFill/>
        </p:spPr>
        <p:txBody>
          <a:bodyPr wrap="square" lIns="0" tIns="0" rIns="0" bIns="0" anchor="t"/>
          <a:lstStyle/>
          <a:p>
            <a:pPr algn="ctr">
              <a:lnSpc>
                <a:spcPct val="140000"/>
              </a:lnSpc>
            </a:pPr>
            <a:r>
              <a:rPr sz="1100" b="0">
                <a:solidFill>
                  <a:srgbClr val="666666"/>
                </a:solidFill>
                <a:latin typeface="微软雅黑"/>
              </a:rPr>
              <a:t>系统可完全脱离公有云，数据留在客户本地</a:t>
            </a:r>
          </a:p>
        </p:txBody>
      </p:sp>
      <p:sp>
        <p:nvSpPr>
          <p:cNvPr id="24" name="Rounded Rectangle 23"/>
          <p:cNvSpPr/>
          <p:nvPr/>
        </p:nvSpPr>
        <p:spPr>
          <a:xfrm>
            <a:off x="7269480" y="2377440"/>
            <a:ext cx="21031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26948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046720" y="2743200"/>
            <a:ext cx="548640" cy="54864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046720" y="2788920"/>
            <a:ext cx="548640" cy="548640"/>
          </a:xfrm>
          <a:prstGeom prst="rect">
            <a:avLst/>
          </a:prstGeom>
          <a:noFill/>
        </p:spPr>
        <p:txBody>
          <a:bodyPr wrap="square" lIns="0" tIns="0" rIns="0" bIns="0" anchor="t"/>
          <a:lstStyle/>
          <a:p>
            <a:pPr algn="ctr">
              <a:lnSpc>
                <a:spcPct val="120000"/>
              </a:lnSpc>
            </a:pPr>
            <a:r>
              <a:rPr sz="2000" b="1">
                <a:solidFill>
                  <a:srgbClr val="FFFFFF"/>
                </a:solidFill>
                <a:latin typeface="Arial"/>
              </a:rPr>
              <a:t>4</a:t>
            </a:r>
          </a:p>
        </p:txBody>
      </p:sp>
      <p:sp>
        <p:nvSpPr>
          <p:cNvPr id="28" name="TextBox 27"/>
          <p:cNvSpPr txBox="1"/>
          <p:nvPr/>
        </p:nvSpPr>
        <p:spPr>
          <a:xfrm>
            <a:off x="7452360" y="356616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双轨验证</a:t>
            </a:r>
          </a:p>
        </p:txBody>
      </p:sp>
      <p:sp>
        <p:nvSpPr>
          <p:cNvPr id="29" name="TextBox 28"/>
          <p:cNvSpPr txBox="1"/>
          <p:nvPr/>
        </p:nvSpPr>
        <p:spPr>
          <a:xfrm>
            <a:off x="7452360" y="4206240"/>
            <a:ext cx="1737360" cy="1280160"/>
          </a:xfrm>
          <a:prstGeom prst="rect">
            <a:avLst/>
          </a:prstGeom>
          <a:noFill/>
        </p:spPr>
        <p:txBody>
          <a:bodyPr wrap="square" lIns="0" tIns="0" rIns="0" bIns="0" anchor="t"/>
          <a:lstStyle/>
          <a:p>
            <a:pPr algn="ctr">
              <a:lnSpc>
                <a:spcPct val="140000"/>
              </a:lnSpc>
            </a:pPr>
            <a:r>
              <a:rPr sz="1100" b="0">
                <a:solidFill>
                  <a:srgbClr val="666666"/>
                </a:solidFill>
                <a:latin typeface="微软雅黑"/>
              </a:rPr>
              <a:t>六大领域已上线生产级系统 + 自研前沿协议、已策划多篇学术预印本</a:t>
            </a:r>
          </a:p>
        </p:txBody>
      </p:sp>
      <p:sp>
        <p:nvSpPr>
          <p:cNvPr id="30" name="Rounded Rectangle 29"/>
          <p:cNvSpPr/>
          <p:nvPr/>
        </p:nvSpPr>
        <p:spPr>
          <a:xfrm>
            <a:off x="9509760" y="2377440"/>
            <a:ext cx="21031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950976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0287000" y="2743200"/>
            <a:ext cx="548640" cy="54864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0287000" y="2788920"/>
            <a:ext cx="548640" cy="548640"/>
          </a:xfrm>
          <a:prstGeom prst="rect">
            <a:avLst/>
          </a:prstGeom>
          <a:noFill/>
        </p:spPr>
        <p:txBody>
          <a:bodyPr wrap="square" lIns="0" tIns="0" rIns="0" bIns="0" anchor="t"/>
          <a:lstStyle/>
          <a:p>
            <a:pPr algn="ctr">
              <a:lnSpc>
                <a:spcPct val="120000"/>
              </a:lnSpc>
            </a:pPr>
            <a:r>
              <a:rPr sz="2000" b="1">
                <a:solidFill>
                  <a:srgbClr val="FFFFFF"/>
                </a:solidFill>
                <a:latin typeface="Arial"/>
              </a:rPr>
              <a:t>5</a:t>
            </a:r>
          </a:p>
        </p:txBody>
      </p:sp>
      <p:sp>
        <p:nvSpPr>
          <p:cNvPr id="34" name="TextBox 33"/>
          <p:cNvSpPr txBox="1"/>
          <p:nvPr/>
        </p:nvSpPr>
        <p:spPr>
          <a:xfrm>
            <a:off x="9692640" y="356616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复合能力</a:t>
            </a:r>
          </a:p>
        </p:txBody>
      </p:sp>
      <p:sp>
        <p:nvSpPr>
          <p:cNvPr id="35" name="TextBox 34"/>
          <p:cNvSpPr txBox="1"/>
          <p:nvPr/>
        </p:nvSpPr>
        <p:spPr>
          <a:xfrm>
            <a:off x="9692640" y="4206240"/>
            <a:ext cx="1737360" cy="1280160"/>
          </a:xfrm>
          <a:prstGeom prst="rect">
            <a:avLst/>
          </a:prstGeom>
          <a:noFill/>
        </p:spPr>
        <p:txBody>
          <a:bodyPr wrap="square" lIns="0" tIns="0" rIns="0" bIns="0" anchor="t"/>
          <a:lstStyle/>
          <a:p>
            <a:pPr algn="ctr">
              <a:lnSpc>
                <a:spcPct val="140000"/>
              </a:lnSpc>
            </a:pPr>
            <a:r>
              <a:rPr sz="1100" b="0">
                <a:solidFill>
                  <a:srgbClr val="666666"/>
                </a:solidFill>
                <a:latin typeface="微软雅黑"/>
              </a:rPr>
              <a:t>技术研发之外，也具备协助企业构建学术信用与投资人叙事的经验</a:t>
            </a:r>
          </a:p>
        </p:txBody>
      </p:sp>
      <p:sp>
        <p:nvSpPr>
          <p:cNvPr id="36" name="TextBox 35"/>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这些优势不是自我评价，后面每一条都有真实项目作证据。</a:t>
            </a:r>
          </a:p>
        </p:txBody>
      </p:sp>
      <p:sp>
        <p:nvSpPr>
          <p:cNvPr id="37" name="TextBox 36"/>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4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27432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03 · 核心团队</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跨学科复合型团队</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2468880"/>
            <a:ext cx="54864" cy="5486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377440"/>
            <a:ext cx="4572000" cy="365760"/>
          </a:xfrm>
          <a:prstGeom prst="rect">
            <a:avLst/>
          </a:prstGeom>
          <a:noFill/>
        </p:spPr>
        <p:txBody>
          <a:bodyPr wrap="square" lIns="0" tIns="0" rIns="0" bIns="0" anchor="t"/>
          <a:lstStyle/>
          <a:p>
            <a:pPr algn="l">
              <a:lnSpc>
                <a:spcPct val="120000"/>
              </a:lnSpc>
            </a:pPr>
            <a:r>
              <a:rPr sz="1500" b="1">
                <a:solidFill>
                  <a:srgbClr val="0A1B3D"/>
                </a:solidFill>
                <a:latin typeface="微软雅黑"/>
              </a:rPr>
              <a:t>首席研究员 唐明伯（Donald Tang）</a:t>
            </a:r>
          </a:p>
        </p:txBody>
      </p:sp>
      <p:sp>
        <p:nvSpPr>
          <p:cNvPr id="8" name="TextBox 7"/>
          <p:cNvSpPr txBox="1"/>
          <p:nvPr/>
        </p:nvSpPr>
        <p:spPr>
          <a:xfrm>
            <a:off x="1005840" y="2743200"/>
            <a:ext cx="6400800" cy="365760"/>
          </a:xfrm>
          <a:prstGeom prst="rect">
            <a:avLst/>
          </a:prstGeom>
          <a:noFill/>
        </p:spPr>
        <p:txBody>
          <a:bodyPr wrap="square" lIns="0" tIns="0" rIns="0" bIns="0" anchor="t"/>
          <a:lstStyle/>
          <a:p>
            <a:pPr algn="l">
              <a:lnSpc>
                <a:spcPct val="120000"/>
              </a:lnSpc>
            </a:pPr>
            <a:r>
              <a:rPr sz="1200" b="0">
                <a:solidFill>
                  <a:srgbClr val="666666"/>
                </a:solidFill>
                <a:latin typeface="微软雅黑"/>
              </a:rPr>
              <a:t>哥伦比亚大学金融硕士+计算机工程背景，20年管理咨询经验，专长大模型架构与AI资本叙事</a:t>
            </a:r>
          </a:p>
        </p:txBody>
      </p:sp>
      <p:sp>
        <p:nvSpPr>
          <p:cNvPr id="9" name="Rectangle 8"/>
          <p:cNvSpPr/>
          <p:nvPr/>
        </p:nvSpPr>
        <p:spPr>
          <a:xfrm>
            <a:off x="731520" y="3246120"/>
            <a:ext cx="54864" cy="5486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3154680"/>
            <a:ext cx="4572000" cy="365760"/>
          </a:xfrm>
          <a:prstGeom prst="rect">
            <a:avLst/>
          </a:prstGeom>
          <a:noFill/>
        </p:spPr>
        <p:txBody>
          <a:bodyPr wrap="square" lIns="0" tIns="0" rIns="0" bIns="0" anchor="t"/>
          <a:lstStyle/>
          <a:p>
            <a:pPr algn="l">
              <a:lnSpc>
                <a:spcPct val="120000"/>
              </a:lnSpc>
            </a:pPr>
            <a:r>
              <a:rPr sz="1500" b="1">
                <a:solidFill>
                  <a:srgbClr val="0A1B3D"/>
                </a:solidFill>
                <a:latin typeface="微软雅黑"/>
              </a:rPr>
              <a:t>研究员 肖建平</a:t>
            </a:r>
          </a:p>
        </p:txBody>
      </p:sp>
      <p:sp>
        <p:nvSpPr>
          <p:cNvPr id="11" name="TextBox 10"/>
          <p:cNvSpPr txBox="1"/>
          <p:nvPr/>
        </p:nvSpPr>
        <p:spPr>
          <a:xfrm>
            <a:off x="1005840" y="3520440"/>
            <a:ext cx="6400800" cy="365760"/>
          </a:xfrm>
          <a:prstGeom prst="rect">
            <a:avLst/>
          </a:prstGeom>
          <a:noFill/>
        </p:spPr>
        <p:txBody>
          <a:bodyPr wrap="square" lIns="0" tIns="0" rIns="0" bIns="0" anchor="t"/>
          <a:lstStyle/>
          <a:p>
            <a:pPr algn="l">
              <a:lnSpc>
                <a:spcPct val="120000"/>
              </a:lnSpc>
            </a:pPr>
            <a:r>
              <a:rPr sz="1200" b="0">
                <a:solidFill>
                  <a:srgbClr val="666666"/>
                </a:solidFill>
                <a:latin typeface="微软雅黑"/>
              </a:rPr>
              <a:t>计算机工程硕士，专长AI系统工程、模型训练与部署、知识库构建</a:t>
            </a:r>
          </a:p>
        </p:txBody>
      </p:sp>
      <p:sp>
        <p:nvSpPr>
          <p:cNvPr id="12" name="Rectangle 11"/>
          <p:cNvSpPr/>
          <p:nvPr/>
        </p:nvSpPr>
        <p:spPr>
          <a:xfrm>
            <a:off x="731520" y="4023360"/>
            <a:ext cx="54864" cy="5486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05840" y="3931920"/>
            <a:ext cx="4572000" cy="365760"/>
          </a:xfrm>
          <a:prstGeom prst="rect">
            <a:avLst/>
          </a:prstGeom>
          <a:noFill/>
        </p:spPr>
        <p:txBody>
          <a:bodyPr wrap="square" lIns="0" tIns="0" rIns="0" bIns="0" anchor="t"/>
          <a:lstStyle/>
          <a:p>
            <a:pPr algn="l">
              <a:lnSpc>
                <a:spcPct val="120000"/>
              </a:lnSpc>
            </a:pPr>
            <a:r>
              <a:rPr sz="1500" b="1">
                <a:solidFill>
                  <a:srgbClr val="0A1B3D"/>
                </a:solidFill>
                <a:latin typeface="微软雅黑"/>
              </a:rPr>
              <a:t>助理研究员 罗鑫、罗宏、尹璐</a:t>
            </a:r>
          </a:p>
        </p:txBody>
      </p:sp>
      <p:sp>
        <p:nvSpPr>
          <p:cNvPr id="14" name="TextBox 13"/>
          <p:cNvSpPr txBox="1"/>
          <p:nvPr/>
        </p:nvSpPr>
        <p:spPr>
          <a:xfrm>
            <a:off x="1005840" y="4297680"/>
            <a:ext cx="6400800" cy="365760"/>
          </a:xfrm>
          <a:prstGeom prst="rect">
            <a:avLst/>
          </a:prstGeom>
          <a:noFill/>
        </p:spPr>
        <p:txBody>
          <a:bodyPr wrap="square" lIns="0" tIns="0" rIns="0" bIns="0" anchor="t"/>
          <a:lstStyle/>
          <a:p>
            <a:pPr algn="l">
              <a:lnSpc>
                <a:spcPct val="120000"/>
              </a:lnSpc>
            </a:pPr>
            <a:r>
              <a:rPr sz="1200" b="0">
                <a:solidFill>
                  <a:srgbClr val="666666"/>
                </a:solidFill>
                <a:latin typeface="微软雅黑"/>
              </a:rPr>
              <a:t>覆盖技术商业复合分析、数据资产化、融资材料（罗鑫、罗宏）与系统部署、本地LLM运维、数据安全（尹璐）</a:t>
            </a:r>
          </a:p>
        </p:txBody>
      </p:sp>
      <p:sp>
        <p:nvSpPr>
          <p:cNvPr id="15" name="Rectangle 14"/>
          <p:cNvSpPr/>
          <p:nvPr/>
        </p:nvSpPr>
        <p:spPr>
          <a:xfrm>
            <a:off x="731520" y="4800600"/>
            <a:ext cx="54864" cy="5486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05840" y="4709160"/>
            <a:ext cx="4572000" cy="365760"/>
          </a:xfrm>
          <a:prstGeom prst="rect">
            <a:avLst/>
          </a:prstGeom>
          <a:noFill/>
        </p:spPr>
        <p:txBody>
          <a:bodyPr wrap="square" lIns="0" tIns="0" rIns="0" bIns="0" anchor="t"/>
          <a:lstStyle/>
          <a:p>
            <a:pPr algn="l">
              <a:lnSpc>
                <a:spcPct val="120000"/>
              </a:lnSpc>
            </a:pPr>
            <a:r>
              <a:rPr sz="1500" b="1">
                <a:solidFill>
                  <a:srgbClr val="0A1B3D"/>
                </a:solidFill>
                <a:latin typeface="微软雅黑"/>
              </a:rPr>
              <a:t>高级技术顾问</a:t>
            </a:r>
          </a:p>
        </p:txBody>
      </p:sp>
      <p:sp>
        <p:nvSpPr>
          <p:cNvPr id="17" name="TextBox 16"/>
          <p:cNvSpPr txBox="1"/>
          <p:nvPr/>
        </p:nvSpPr>
        <p:spPr>
          <a:xfrm>
            <a:off x="1005840" y="5074920"/>
            <a:ext cx="6400800" cy="365760"/>
          </a:xfrm>
          <a:prstGeom prst="rect">
            <a:avLst/>
          </a:prstGeom>
          <a:noFill/>
        </p:spPr>
        <p:txBody>
          <a:bodyPr wrap="square" lIns="0" tIns="0" rIns="0" bIns="0" anchor="t"/>
          <a:lstStyle/>
          <a:p>
            <a:pPr algn="l">
              <a:lnSpc>
                <a:spcPct val="120000"/>
              </a:lnSpc>
            </a:pPr>
            <a:r>
              <a:rPr sz="1200" b="0">
                <a:solidFill>
                  <a:srgbClr val="666666"/>
                </a:solidFill>
                <a:latin typeface="微软雅黑"/>
              </a:rPr>
              <a:t>依托高校超算中心与AI学术资源，提供算力支持与前沿研究指导</a:t>
            </a:r>
          </a:p>
        </p:txBody>
      </p:sp>
      <p:sp>
        <p:nvSpPr>
          <p:cNvPr id="18" name="Rectangle 17"/>
          <p:cNvSpPr/>
          <p:nvPr/>
        </p:nvSpPr>
        <p:spPr>
          <a:xfrm>
            <a:off x="731520" y="5577840"/>
            <a:ext cx="54864" cy="5486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05840" y="5486400"/>
            <a:ext cx="4572000" cy="365760"/>
          </a:xfrm>
          <a:prstGeom prst="rect">
            <a:avLst/>
          </a:prstGeom>
          <a:noFill/>
        </p:spPr>
        <p:txBody>
          <a:bodyPr wrap="square" lIns="0" tIns="0" rIns="0" bIns="0" anchor="t"/>
          <a:lstStyle/>
          <a:p>
            <a:pPr algn="l">
              <a:lnSpc>
                <a:spcPct val="120000"/>
              </a:lnSpc>
            </a:pPr>
            <a:r>
              <a:rPr sz="1500" b="1">
                <a:solidFill>
                  <a:srgbClr val="0A1B3D"/>
                </a:solidFill>
                <a:latin typeface="微软雅黑"/>
              </a:rPr>
              <a:t>客座研究员 陈晔、张志强</a:t>
            </a:r>
          </a:p>
        </p:txBody>
      </p:sp>
      <p:sp>
        <p:nvSpPr>
          <p:cNvPr id="20" name="TextBox 19"/>
          <p:cNvSpPr txBox="1"/>
          <p:nvPr/>
        </p:nvSpPr>
        <p:spPr>
          <a:xfrm>
            <a:off x="1005840" y="5852160"/>
            <a:ext cx="6400800" cy="365760"/>
          </a:xfrm>
          <a:prstGeom prst="rect">
            <a:avLst/>
          </a:prstGeom>
          <a:noFill/>
        </p:spPr>
        <p:txBody>
          <a:bodyPr wrap="square" lIns="0" tIns="0" rIns="0" bIns="0" anchor="t"/>
          <a:lstStyle/>
          <a:p>
            <a:pPr algn="l">
              <a:lnSpc>
                <a:spcPct val="120000"/>
              </a:lnSpc>
            </a:pPr>
            <a:r>
              <a:rPr sz="1200" b="0">
                <a:solidFill>
                  <a:srgbClr val="666666"/>
                </a:solidFill>
                <a:latin typeface="微软雅黑"/>
              </a:rPr>
              <a:t>分别专长软件工程质量体系与AI系统测试验证、企业级SaaS架构与产品工程化落地</a:t>
            </a:r>
          </a:p>
        </p:txBody>
      </p:sp>
      <p:sp>
        <p:nvSpPr>
          <p:cNvPr id="21" name="Rounded Rectangle 20"/>
          <p:cNvSpPr/>
          <p:nvPr/>
        </p:nvSpPr>
        <p:spPr>
          <a:xfrm>
            <a:off x="7772400" y="2377440"/>
            <a:ext cx="3840480" cy="3200400"/>
          </a:xfrm>
          <a:prstGeom prst="roundRect">
            <a:avLst/>
          </a:prstGeom>
          <a:solidFill>
            <a:srgbClr val="E8EC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772400" y="3657600"/>
            <a:ext cx="3840480" cy="457200"/>
          </a:xfrm>
          <a:prstGeom prst="rect">
            <a:avLst/>
          </a:prstGeom>
          <a:noFill/>
        </p:spPr>
        <p:txBody>
          <a:bodyPr wrap="square" lIns="0" tIns="0" rIns="0" bIns="0" anchor="t"/>
          <a:lstStyle/>
          <a:p>
            <a:pPr algn="ctr">
              <a:lnSpc>
                <a:spcPct val="120000"/>
              </a:lnSpc>
            </a:pPr>
            <a:r>
              <a:rPr sz="1400" b="0">
                <a:solidFill>
                  <a:srgbClr val="666666"/>
                </a:solidFill>
                <a:latin typeface="微软雅黑"/>
              </a:rPr>
              <a:t>【团队照片占位】</a:t>
            </a:r>
          </a:p>
        </p:txBody>
      </p:sp>
      <p:sp>
        <p:nvSpPr>
          <p:cNvPr id="24" name="TextBox 23"/>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懂技术，也懂产业与资本，是团队最大的复合优势。</a:t>
            </a:r>
          </a:p>
        </p:txBody>
      </p:sp>
      <p:sp>
        <p:nvSpPr>
          <p:cNvPr id="25" name="TextBox 24"/>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5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4572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04 · 我们的技术底座：Enlitecore</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共享底座 + 场景架构</a:t>
            </a:r>
          </a:p>
        </p:txBody>
      </p:sp>
      <p:sp>
        <p:nvSpPr>
          <p:cNvPr id="5" name="Rectangle 4"/>
          <p:cNvSpPr/>
          <p:nvPr/>
        </p:nvSpPr>
        <p:spPr>
          <a:xfrm>
            <a:off x="731520" y="1791299"/>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enlitecore.jpg"/>
          <p:cNvPicPr>
            <a:picLocks noChangeAspect="1"/>
          </p:cNvPicPr>
          <p:nvPr/>
        </p:nvPicPr>
        <p:blipFill>
          <a:blip r:embed="rId3"/>
          <a:stretch>
            <a:fillRect/>
          </a:stretch>
        </p:blipFill>
        <p:spPr>
          <a:xfrm>
            <a:off x="1216118" y="2032471"/>
            <a:ext cx="3551434" cy="4734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5943600" y="2560320"/>
            <a:ext cx="5486400" cy="2743200"/>
          </a:xfrm>
          <a:prstGeom prst="rect">
            <a:avLst/>
          </a:prstGeom>
          <a:noFill/>
        </p:spPr>
        <p:txBody>
          <a:bodyPr wrap="square" lIns="0" tIns="0" rIns="0" bIns="0"/>
          <a:lstStyle/>
          <a:p>
            <a:pPr algn="l">
              <a:lnSpc>
                <a:spcPct val="170000"/>
              </a:lnSpc>
              <a:spcAft>
                <a:spcPts val="1000"/>
              </a:spcAft>
            </a:pPr>
            <a:r>
              <a:rPr sz="1500" b="0">
                <a:solidFill>
                  <a:srgbClr val="F06000"/>
                </a:solidFill>
                <a:latin typeface="微软雅黑"/>
              </a:rPr>
              <a:t>● </a:t>
            </a:r>
            <a:r>
              <a:rPr sz="1500" b="0">
                <a:solidFill>
                  <a:srgbClr val="333333"/>
                </a:solidFill>
                <a:latin typeface="微软雅黑"/>
              </a:rPr>
              <a:t>自研模块化全栈架构体系，历经多个生产级项目验证</a:t>
            </a:r>
          </a:p>
          <a:p>
            <a:pPr algn="l">
              <a:lnSpc>
                <a:spcPct val="170000"/>
              </a:lnSpc>
              <a:spcAft>
                <a:spcPts val="1000"/>
              </a:spcAft>
            </a:pPr>
            <a:r>
              <a:rPr sz="1500" b="0">
                <a:solidFill>
                  <a:srgbClr val="F06000"/>
                </a:solidFill>
                <a:latin typeface="微软雅黑"/>
              </a:rPr>
              <a:t>● </a:t>
            </a:r>
            <a:r>
              <a:rPr sz="1500" b="0">
                <a:solidFill>
                  <a:srgbClr val="333333"/>
                </a:solidFill>
                <a:latin typeface="微软雅黑"/>
              </a:rPr>
              <a:t>所有项目共用一套高可用基础设施层</a:t>
            </a:r>
          </a:p>
          <a:p>
            <a:pPr algn="l">
              <a:lnSpc>
                <a:spcPct val="170000"/>
              </a:lnSpc>
              <a:spcAft>
                <a:spcPts val="1000"/>
              </a:spcAft>
            </a:pPr>
            <a:r>
              <a:rPr sz="1500" b="0">
                <a:solidFill>
                  <a:srgbClr val="F06000"/>
                </a:solidFill>
                <a:latin typeface="微软雅黑"/>
              </a:rPr>
              <a:t>● </a:t>
            </a:r>
            <a:r>
              <a:rPr sz="1500" b="0">
                <a:solidFill>
                  <a:srgbClr val="333333"/>
                </a:solidFill>
                <a:latin typeface="微软雅黑"/>
              </a:rPr>
              <a:t>在此之上按业务场景灵活适配对应技术架构</a:t>
            </a:r>
          </a:p>
          <a:p>
            <a:pPr algn="l">
              <a:lnSpc>
                <a:spcPct val="170000"/>
              </a:lnSpc>
              <a:spcAft>
                <a:spcPts val="1000"/>
              </a:spcAft>
            </a:pPr>
            <a:r>
              <a:rPr sz="1500" b="0">
                <a:solidFill>
                  <a:srgbClr val="F06000"/>
                </a:solidFill>
                <a:latin typeface="微软雅黑"/>
              </a:rPr>
              <a:t>● </a:t>
            </a:r>
            <a:r>
              <a:rPr sz="1500" b="0">
                <a:solidFill>
                  <a:srgbClr val="333333"/>
                </a:solidFill>
                <a:latin typeface="微软雅黑"/>
              </a:rPr>
              <a:t>兼顾企业级工程一致性 与 行业专业深度</a:t>
            </a:r>
          </a:p>
        </p:txBody>
      </p:sp>
      <p:sp>
        <p:nvSpPr>
          <p:cNvPr id="8" name="TextBox 7"/>
          <p:cNvSpPr txBox="1"/>
          <p:nvPr/>
        </p:nvSpPr>
        <p:spPr>
          <a:xfrm>
            <a:off x="8130968" y="6400800"/>
            <a:ext cx="10698480" cy="457200"/>
          </a:xfrm>
          <a:prstGeom prst="rect">
            <a:avLst/>
          </a:prstGeom>
          <a:noFill/>
        </p:spPr>
        <p:txBody>
          <a:bodyPr wrap="square" lIns="0" tIns="0" rIns="0" bIns="0" anchor="t"/>
          <a:lstStyle/>
          <a:p>
            <a:pPr algn="l">
              <a:lnSpc>
                <a:spcPct val="120000"/>
              </a:lnSpc>
            </a:pPr>
            <a:r>
              <a:rPr sz="1100" b="0" dirty="0">
                <a:solidFill>
                  <a:srgbClr val="AAAAAA"/>
                </a:solidFill>
                <a:latin typeface="微软雅黑"/>
              </a:rPr>
              <a:t>— </a:t>
            </a:r>
            <a:r>
              <a:rPr sz="1100" b="0" dirty="0" err="1">
                <a:solidFill>
                  <a:srgbClr val="AAAAAA"/>
                </a:solidFill>
                <a:latin typeface="微软雅黑"/>
              </a:rPr>
              <a:t>Enlitecore是我们区别于外包公司的核心资产</a:t>
            </a:r>
            <a:r>
              <a:rPr sz="1100" b="0" dirty="0">
                <a:solidFill>
                  <a:srgbClr val="AAAAAA"/>
                </a:solidFill>
                <a:latin typeface="微软雅黑"/>
              </a:rPr>
              <a:t>。</a:t>
            </a:r>
          </a:p>
        </p:txBody>
      </p:sp>
      <p:sp>
        <p:nvSpPr>
          <p:cNvPr id="9" name="TextBox 8"/>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6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84446"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04-1 · 六大场景架构</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Forge / Vision / Nexus</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0080" y="2377440"/>
            <a:ext cx="3474720" cy="3474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82880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9" name="TextBox 8"/>
          <p:cNvSpPr txBox="1"/>
          <p:nvPr/>
        </p:nvSpPr>
        <p:spPr>
          <a:xfrm>
            <a:off x="914400" y="411480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星熔炉 Forge</a:t>
            </a:r>
          </a:p>
        </p:txBody>
      </p:sp>
      <p:sp>
        <p:nvSpPr>
          <p:cNvPr id="10" name="Rectangle 9"/>
          <p:cNvSpPr/>
          <p:nvPr/>
        </p:nvSpPr>
        <p:spPr>
          <a:xfrm>
            <a:off x="1920240" y="475488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4937760"/>
            <a:ext cx="2926080" cy="914400"/>
          </a:xfrm>
          <a:prstGeom prst="rect">
            <a:avLst/>
          </a:prstGeom>
          <a:noFill/>
        </p:spPr>
        <p:txBody>
          <a:bodyPr wrap="square" lIns="0" tIns="0" rIns="0" bIns="0" anchor="t"/>
          <a:lstStyle/>
          <a:p>
            <a:pPr algn="ctr">
              <a:lnSpc>
                <a:spcPct val="150000"/>
              </a:lnSpc>
            </a:pPr>
            <a:r>
              <a:rPr sz="1300" b="0">
                <a:solidFill>
                  <a:srgbClr val="666666"/>
                </a:solidFill>
                <a:latin typeface="微软雅黑"/>
              </a:rPr>
              <a:t>企业管理系统、工业数据看板、设备档案</a:t>
            </a:r>
          </a:p>
        </p:txBody>
      </p:sp>
      <p:sp>
        <p:nvSpPr>
          <p:cNvPr id="12" name="Rounded Rectangle 11"/>
          <p:cNvSpPr/>
          <p:nvPr/>
        </p:nvSpPr>
        <p:spPr>
          <a:xfrm>
            <a:off x="4434840" y="2377440"/>
            <a:ext cx="3474720" cy="3474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562356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43484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15" name="TextBox 14"/>
          <p:cNvSpPr txBox="1"/>
          <p:nvPr/>
        </p:nvSpPr>
        <p:spPr>
          <a:xfrm>
            <a:off x="4709160" y="411480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星慧眼 Vision</a:t>
            </a:r>
          </a:p>
        </p:txBody>
      </p:sp>
      <p:sp>
        <p:nvSpPr>
          <p:cNvPr id="16" name="Rectangle 15"/>
          <p:cNvSpPr/>
          <p:nvPr/>
        </p:nvSpPr>
        <p:spPr>
          <a:xfrm>
            <a:off x="5715000" y="475488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09160" y="4937760"/>
            <a:ext cx="2926080" cy="914400"/>
          </a:xfrm>
          <a:prstGeom prst="rect">
            <a:avLst/>
          </a:prstGeom>
          <a:noFill/>
        </p:spPr>
        <p:txBody>
          <a:bodyPr wrap="square" lIns="0" tIns="0" rIns="0" bIns="0" anchor="t"/>
          <a:lstStyle/>
          <a:p>
            <a:pPr algn="ctr">
              <a:lnSpc>
                <a:spcPct val="150000"/>
              </a:lnSpc>
            </a:pPr>
            <a:r>
              <a:rPr sz="1300" b="0">
                <a:solidFill>
                  <a:srgbClr val="666666"/>
                </a:solidFill>
                <a:latin typeface="微软雅黑"/>
              </a:rPr>
              <a:t>AI视觉分析、目标检测与跟踪、医疗图像处理</a:t>
            </a:r>
          </a:p>
        </p:txBody>
      </p:sp>
      <p:sp>
        <p:nvSpPr>
          <p:cNvPr id="18" name="Rounded Rectangle 17"/>
          <p:cNvSpPr/>
          <p:nvPr/>
        </p:nvSpPr>
        <p:spPr>
          <a:xfrm>
            <a:off x="8229600" y="2377440"/>
            <a:ext cx="3474720" cy="3474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941832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60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21" name="TextBox 20"/>
          <p:cNvSpPr txBox="1"/>
          <p:nvPr/>
        </p:nvSpPr>
        <p:spPr>
          <a:xfrm>
            <a:off x="8503920" y="411480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星河图 Nexus</a:t>
            </a:r>
          </a:p>
        </p:txBody>
      </p:sp>
      <p:sp>
        <p:nvSpPr>
          <p:cNvPr id="22" name="Rectangle 21"/>
          <p:cNvSpPr/>
          <p:nvPr/>
        </p:nvSpPr>
        <p:spPr>
          <a:xfrm>
            <a:off x="9509760" y="475488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03920" y="4937760"/>
            <a:ext cx="2926080" cy="914400"/>
          </a:xfrm>
          <a:prstGeom prst="rect">
            <a:avLst/>
          </a:prstGeom>
          <a:noFill/>
        </p:spPr>
        <p:txBody>
          <a:bodyPr wrap="square" lIns="0" tIns="0" rIns="0" bIns="0" anchor="t"/>
          <a:lstStyle/>
          <a:p>
            <a:pPr algn="ctr">
              <a:lnSpc>
                <a:spcPct val="150000"/>
              </a:lnSpc>
            </a:pPr>
            <a:r>
              <a:rPr sz="1300" b="0">
                <a:solidFill>
                  <a:srgbClr val="666666"/>
                </a:solidFill>
                <a:latin typeface="微软雅黑"/>
              </a:rPr>
              <a:t>知识图谱推理、复杂多跳查询、生物医学AI</a:t>
            </a:r>
          </a:p>
        </p:txBody>
      </p:sp>
      <p:sp>
        <p:nvSpPr>
          <p:cNvPr id="24" name="TextBox 23"/>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每种架构对应一类业务问题，同一套底座支撑不同场景。</a:t>
            </a:r>
          </a:p>
        </p:txBody>
      </p:sp>
      <p:sp>
        <p:nvSpPr>
          <p:cNvPr id="25" name="TextBox 24"/>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7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04-2 · 六大场景架构</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Signal / Protocol / Studio</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0080" y="2377440"/>
            <a:ext cx="34747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82880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9" name="TextBox 8"/>
          <p:cNvSpPr txBox="1"/>
          <p:nvPr/>
        </p:nvSpPr>
        <p:spPr>
          <a:xfrm>
            <a:off x="914400" y="393192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星脉动 Signal</a:t>
            </a:r>
          </a:p>
        </p:txBody>
      </p:sp>
      <p:sp>
        <p:nvSpPr>
          <p:cNvPr id="10" name="Rectangle 9"/>
          <p:cNvSpPr/>
          <p:nvPr/>
        </p:nvSpPr>
        <p:spPr>
          <a:xfrm>
            <a:off x="1920240" y="457200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4754880"/>
            <a:ext cx="2926080" cy="731520"/>
          </a:xfrm>
          <a:prstGeom prst="rect">
            <a:avLst/>
          </a:prstGeom>
          <a:noFill/>
        </p:spPr>
        <p:txBody>
          <a:bodyPr wrap="square" lIns="0" tIns="0" rIns="0" bIns="0" anchor="t"/>
          <a:lstStyle/>
          <a:p>
            <a:pPr algn="ctr">
              <a:lnSpc>
                <a:spcPct val="150000"/>
              </a:lnSpc>
            </a:pPr>
            <a:r>
              <a:rPr sz="1300" b="0">
                <a:solidFill>
                  <a:srgbClr val="666666"/>
                </a:solidFill>
                <a:latin typeface="微软雅黑"/>
              </a:rPr>
              <a:t>多源数据融合、时序预测、市场情报</a:t>
            </a:r>
          </a:p>
        </p:txBody>
      </p:sp>
      <p:sp>
        <p:nvSpPr>
          <p:cNvPr id="12" name="Rounded Rectangle 11"/>
          <p:cNvSpPr/>
          <p:nvPr/>
        </p:nvSpPr>
        <p:spPr>
          <a:xfrm>
            <a:off x="4434840" y="2377440"/>
            <a:ext cx="34747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562356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43484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15" name="TextBox 14"/>
          <p:cNvSpPr txBox="1"/>
          <p:nvPr/>
        </p:nvSpPr>
        <p:spPr>
          <a:xfrm>
            <a:off x="4709160" y="393192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星法则 Protocol</a:t>
            </a:r>
          </a:p>
        </p:txBody>
      </p:sp>
      <p:sp>
        <p:nvSpPr>
          <p:cNvPr id="16" name="Rectangle 15"/>
          <p:cNvSpPr/>
          <p:nvPr/>
        </p:nvSpPr>
        <p:spPr>
          <a:xfrm>
            <a:off x="5715000" y="457200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09160" y="4754880"/>
            <a:ext cx="2926080" cy="731520"/>
          </a:xfrm>
          <a:prstGeom prst="rect">
            <a:avLst/>
          </a:prstGeom>
          <a:noFill/>
        </p:spPr>
        <p:txBody>
          <a:bodyPr wrap="square" lIns="0" tIns="0" rIns="0" bIns="0" anchor="t"/>
          <a:lstStyle/>
          <a:p>
            <a:pPr algn="ctr">
              <a:lnSpc>
                <a:spcPct val="150000"/>
              </a:lnSpc>
            </a:pPr>
            <a:r>
              <a:rPr sz="1300" b="0">
                <a:solidFill>
                  <a:srgbClr val="666666"/>
                </a:solidFill>
                <a:latin typeface="微软雅黑"/>
              </a:rPr>
              <a:t>LLM行为架构、多层协议、AI行为契约与审计</a:t>
            </a:r>
          </a:p>
        </p:txBody>
      </p:sp>
      <p:sp>
        <p:nvSpPr>
          <p:cNvPr id="18" name="Rounded Rectangle 17"/>
          <p:cNvSpPr/>
          <p:nvPr/>
        </p:nvSpPr>
        <p:spPr>
          <a:xfrm>
            <a:off x="8229600" y="2377440"/>
            <a:ext cx="34747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9418320" y="2743200"/>
            <a:ext cx="1097280" cy="109728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600" y="2834640"/>
            <a:ext cx="3474720" cy="914400"/>
          </a:xfrm>
          <a:prstGeom prst="rect">
            <a:avLst/>
          </a:prstGeom>
          <a:noFill/>
        </p:spPr>
        <p:txBody>
          <a:bodyPr wrap="square" lIns="0" tIns="0" rIns="0" bIns="0" anchor="t"/>
          <a:lstStyle/>
          <a:p>
            <a:pPr algn="ctr">
              <a:lnSpc>
                <a:spcPct val="120000"/>
              </a:lnSpc>
            </a:pPr>
            <a:r>
              <a:rPr sz="3600" b="0">
                <a:solidFill>
                  <a:srgbClr val="FFFFFF"/>
                </a:solidFill>
                <a:latin typeface="微软雅黑"/>
              </a:rPr>
              <a:t>🎬</a:t>
            </a:r>
          </a:p>
        </p:txBody>
      </p:sp>
      <p:sp>
        <p:nvSpPr>
          <p:cNvPr id="21" name="TextBox 20"/>
          <p:cNvSpPr txBox="1"/>
          <p:nvPr/>
        </p:nvSpPr>
        <p:spPr>
          <a:xfrm>
            <a:off x="8503920" y="3931920"/>
            <a:ext cx="2926080" cy="548640"/>
          </a:xfrm>
          <a:prstGeom prst="rect">
            <a:avLst/>
          </a:prstGeom>
          <a:noFill/>
        </p:spPr>
        <p:txBody>
          <a:bodyPr wrap="square" lIns="0" tIns="0" rIns="0" bIns="0" anchor="t"/>
          <a:lstStyle/>
          <a:p>
            <a:pPr algn="ctr">
              <a:lnSpc>
                <a:spcPct val="120000"/>
              </a:lnSpc>
            </a:pPr>
            <a:r>
              <a:rPr sz="1800" b="1">
                <a:solidFill>
                  <a:srgbClr val="0A1B3D"/>
                </a:solidFill>
                <a:latin typeface="微软雅黑"/>
              </a:rPr>
              <a:t>星创世 Studio</a:t>
            </a:r>
          </a:p>
        </p:txBody>
      </p:sp>
      <p:sp>
        <p:nvSpPr>
          <p:cNvPr id="22" name="Rectangle 21"/>
          <p:cNvSpPr/>
          <p:nvPr/>
        </p:nvSpPr>
        <p:spPr>
          <a:xfrm>
            <a:off x="9509760" y="457200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03920" y="4754880"/>
            <a:ext cx="2926080" cy="731520"/>
          </a:xfrm>
          <a:prstGeom prst="rect">
            <a:avLst/>
          </a:prstGeom>
          <a:noFill/>
        </p:spPr>
        <p:txBody>
          <a:bodyPr wrap="square" lIns="0" tIns="0" rIns="0" bIns="0" anchor="t"/>
          <a:lstStyle/>
          <a:p>
            <a:pPr algn="ctr">
              <a:lnSpc>
                <a:spcPct val="150000"/>
              </a:lnSpc>
            </a:pPr>
            <a:r>
              <a:rPr sz="1300" b="0">
                <a:solidFill>
                  <a:srgbClr val="666666"/>
                </a:solidFill>
                <a:latin typeface="微软雅黑"/>
              </a:rPr>
              <a:t>AI内容创作、视频生成、多模型路由调度</a:t>
            </a:r>
          </a:p>
        </p:txBody>
      </p:sp>
      <p:sp>
        <p:nvSpPr>
          <p:cNvPr id="24" name="TextBox 23"/>
          <p:cNvSpPr txBox="1"/>
          <p:nvPr/>
        </p:nvSpPr>
        <p:spPr>
          <a:xfrm>
            <a:off x="731520" y="5669280"/>
            <a:ext cx="10058400" cy="457200"/>
          </a:xfrm>
          <a:prstGeom prst="rect">
            <a:avLst/>
          </a:prstGeom>
          <a:noFill/>
        </p:spPr>
        <p:txBody>
          <a:bodyPr wrap="square" lIns="0" tIns="0" rIns="0" bIns="0" anchor="t"/>
          <a:lstStyle/>
          <a:p>
            <a:pPr algn="ctr">
              <a:lnSpc>
                <a:spcPct val="120000"/>
              </a:lnSpc>
            </a:pPr>
            <a:r>
              <a:rPr sz="1400" b="1" dirty="0" err="1">
                <a:solidFill>
                  <a:srgbClr val="0A1B3D"/>
                </a:solidFill>
                <a:latin typeface="微软雅黑"/>
              </a:rPr>
              <a:t>后文的五大产品平台，均由这六大架构支撑落地</a:t>
            </a:r>
            <a:endParaRPr sz="1400" b="1" dirty="0">
              <a:solidFill>
                <a:srgbClr val="0A1B3D"/>
              </a:solidFill>
              <a:latin typeface="微软雅黑"/>
            </a:endParaRPr>
          </a:p>
        </p:txBody>
      </p:sp>
      <p:sp>
        <p:nvSpPr>
          <p:cNvPr id="25" name="TextBox 24"/>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从数据洞察到内容生成，一套底座全场景覆盖。</a:t>
            </a:r>
          </a:p>
        </p:txBody>
      </p:sp>
      <p:sp>
        <p:nvSpPr>
          <p:cNvPr id="26" name="TextBox 25"/>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8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45720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05 · 我们的工程能力：端到端自主交付</a:t>
            </a:r>
          </a:p>
        </p:txBody>
      </p:sp>
      <p:sp>
        <p:nvSpPr>
          <p:cNvPr id="4" name="TextBox 3"/>
          <p:cNvSpPr txBox="1"/>
          <p:nvPr/>
        </p:nvSpPr>
        <p:spPr>
          <a:xfrm>
            <a:off x="731520" y="1188720"/>
            <a:ext cx="73152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不依赖外部集成商</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560320"/>
            <a:ext cx="2011680" cy="109728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2743200"/>
            <a:ext cx="201168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前端</a:t>
            </a:r>
          </a:p>
        </p:txBody>
      </p:sp>
      <p:sp>
        <p:nvSpPr>
          <p:cNvPr id="8" name="TextBox 7"/>
          <p:cNvSpPr txBox="1"/>
          <p:nvPr/>
        </p:nvSpPr>
        <p:spPr>
          <a:xfrm>
            <a:off x="548640" y="3200400"/>
            <a:ext cx="2011680" cy="365760"/>
          </a:xfrm>
          <a:prstGeom prst="rect">
            <a:avLst/>
          </a:prstGeom>
          <a:noFill/>
        </p:spPr>
        <p:txBody>
          <a:bodyPr wrap="square" lIns="0" tIns="0" rIns="0" bIns="0" anchor="t"/>
          <a:lstStyle/>
          <a:p>
            <a:pPr algn="ctr">
              <a:lnSpc>
                <a:spcPct val="120000"/>
              </a:lnSpc>
            </a:pPr>
            <a:r>
              <a:rPr sz="1100" b="0">
                <a:solidFill>
                  <a:srgbClr val="FFFFFF"/>
                </a:solidFill>
                <a:latin typeface="Arial"/>
              </a:rPr>
              <a:t>Vue 3 生态</a:t>
            </a:r>
          </a:p>
        </p:txBody>
      </p:sp>
      <p:sp>
        <p:nvSpPr>
          <p:cNvPr id="9" name="TextBox 8"/>
          <p:cNvSpPr txBox="1"/>
          <p:nvPr/>
        </p:nvSpPr>
        <p:spPr>
          <a:xfrm>
            <a:off x="2578608" y="2880360"/>
            <a:ext cx="182880" cy="457200"/>
          </a:xfrm>
          <a:prstGeom prst="rect">
            <a:avLst/>
          </a:prstGeom>
          <a:noFill/>
        </p:spPr>
        <p:txBody>
          <a:bodyPr wrap="square" lIns="0" tIns="0" rIns="0" bIns="0" anchor="t"/>
          <a:lstStyle/>
          <a:p>
            <a:pPr algn="ctr">
              <a:lnSpc>
                <a:spcPct val="120000"/>
              </a:lnSpc>
            </a:pPr>
            <a:r>
              <a:rPr sz="2000" b="0">
                <a:solidFill>
                  <a:srgbClr val="F06000"/>
                </a:solidFill>
                <a:latin typeface="微软雅黑"/>
              </a:rPr>
              <a:t>→</a:t>
            </a:r>
          </a:p>
        </p:txBody>
      </p:sp>
      <p:sp>
        <p:nvSpPr>
          <p:cNvPr id="10" name="Rounded Rectangle 9"/>
          <p:cNvSpPr/>
          <p:nvPr/>
        </p:nvSpPr>
        <p:spPr>
          <a:xfrm>
            <a:off x="2788920" y="2560320"/>
            <a:ext cx="2011680" cy="1097280"/>
          </a:xfrm>
          <a:prstGeom prst="roundRect">
            <a:avLst/>
          </a:prstGeom>
          <a:solidFill>
            <a:srgbClr val="432C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788920" y="2743200"/>
            <a:ext cx="201168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应用层</a:t>
            </a:r>
          </a:p>
        </p:txBody>
      </p:sp>
      <p:sp>
        <p:nvSpPr>
          <p:cNvPr id="12" name="TextBox 11"/>
          <p:cNvSpPr txBox="1"/>
          <p:nvPr/>
        </p:nvSpPr>
        <p:spPr>
          <a:xfrm>
            <a:off x="2788920" y="3200400"/>
            <a:ext cx="2011680" cy="365760"/>
          </a:xfrm>
          <a:prstGeom prst="rect">
            <a:avLst/>
          </a:prstGeom>
          <a:noFill/>
        </p:spPr>
        <p:txBody>
          <a:bodyPr wrap="square" lIns="0" tIns="0" rIns="0" bIns="0" anchor="t"/>
          <a:lstStyle/>
          <a:p>
            <a:pPr algn="ctr">
              <a:lnSpc>
                <a:spcPct val="120000"/>
              </a:lnSpc>
            </a:pPr>
            <a:r>
              <a:rPr sz="1100" b="0">
                <a:solidFill>
                  <a:srgbClr val="FFFFFF"/>
                </a:solidFill>
                <a:latin typeface="Arial"/>
              </a:rPr>
              <a:t>FastAPI / Flask</a:t>
            </a:r>
          </a:p>
        </p:txBody>
      </p:sp>
      <p:sp>
        <p:nvSpPr>
          <p:cNvPr id="13" name="TextBox 12"/>
          <p:cNvSpPr txBox="1"/>
          <p:nvPr/>
        </p:nvSpPr>
        <p:spPr>
          <a:xfrm>
            <a:off x="4818888" y="2880360"/>
            <a:ext cx="182880" cy="457200"/>
          </a:xfrm>
          <a:prstGeom prst="rect">
            <a:avLst/>
          </a:prstGeom>
          <a:noFill/>
        </p:spPr>
        <p:txBody>
          <a:bodyPr wrap="square" lIns="0" tIns="0" rIns="0" bIns="0" anchor="t"/>
          <a:lstStyle/>
          <a:p>
            <a:pPr algn="ctr">
              <a:lnSpc>
                <a:spcPct val="120000"/>
              </a:lnSpc>
            </a:pPr>
            <a:r>
              <a:rPr sz="2000" b="0">
                <a:solidFill>
                  <a:srgbClr val="F06000"/>
                </a:solidFill>
                <a:latin typeface="微软雅黑"/>
              </a:rPr>
              <a:t>→</a:t>
            </a:r>
          </a:p>
        </p:txBody>
      </p:sp>
      <p:sp>
        <p:nvSpPr>
          <p:cNvPr id="14" name="Rounded Rectangle 13"/>
          <p:cNvSpPr/>
          <p:nvPr/>
        </p:nvSpPr>
        <p:spPr>
          <a:xfrm>
            <a:off x="5029200" y="2560320"/>
            <a:ext cx="2011680" cy="1097280"/>
          </a:xfrm>
          <a:prstGeom prst="roundRect">
            <a:avLst/>
          </a:prstGeom>
          <a:solidFill>
            <a:srgbClr val="7D3D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29200" y="2743200"/>
            <a:ext cx="201168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服务层</a:t>
            </a:r>
          </a:p>
        </p:txBody>
      </p:sp>
      <p:sp>
        <p:nvSpPr>
          <p:cNvPr id="16" name="TextBox 15"/>
          <p:cNvSpPr txBox="1"/>
          <p:nvPr/>
        </p:nvSpPr>
        <p:spPr>
          <a:xfrm>
            <a:off x="5029200" y="3200400"/>
            <a:ext cx="2011680" cy="365760"/>
          </a:xfrm>
          <a:prstGeom prst="rect">
            <a:avLst/>
          </a:prstGeom>
          <a:noFill/>
        </p:spPr>
        <p:txBody>
          <a:bodyPr wrap="square" lIns="0" tIns="0" rIns="0" bIns="0" anchor="t"/>
          <a:lstStyle/>
          <a:p>
            <a:pPr algn="ctr">
              <a:lnSpc>
                <a:spcPct val="120000"/>
              </a:lnSpc>
            </a:pPr>
            <a:r>
              <a:rPr sz="1100" b="0">
                <a:solidFill>
                  <a:srgbClr val="FFFFFF"/>
                </a:solidFill>
                <a:latin typeface="Arial"/>
              </a:rPr>
              <a:t>SQLAlchemy / Celery</a:t>
            </a:r>
          </a:p>
        </p:txBody>
      </p:sp>
      <p:sp>
        <p:nvSpPr>
          <p:cNvPr id="17" name="TextBox 16"/>
          <p:cNvSpPr txBox="1"/>
          <p:nvPr/>
        </p:nvSpPr>
        <p:spPr>
          <a:xfrm>
            <a:off x="7059168" y="2880360"/>
            <a:ext cx="182880" cy="457200"/>
          </a:xfrm>
          <a:prstGeom prst="rect">
            <a:avLst/>
          </a:prstGeom>
          <a:noFill/>
        </p:spPr>
        <p:txBody>
          <a:bodyPr wrap="square" lIns="0" tIns="0" rIns="0" bIns="0" anchor="t"/>
          <a:lstStyle/>
          <a:p>
            <a:pPr algn="ctr">
              <a:lnSpc>
                <a:spcPct val="120000"/>
              </a:lnSpc>
            </a:pPr>
            <a:r>
              <a:rPr sz="2000" b="0">
                <a:solidFill>
                  <a:srgbClr val="F06000"/>
                </a:solidFill>
                <a:latin typeface="微软雅黑"/>
              </a:rPr>
              <a:t>→</a:t>
            </a:r>
          </a:p>
        </p:txBody>
      </p:sp>
      <p:sp>
        <p:nvSpPr>
          <p:cNvPr id="18" name="Rounded Rectangle 17"/>
          <p:cNvSpPr/>
          <p:nvPr/>
        </p:nvSpPr>
        <p:spPr>
          <a:xfrm>
            <a:off x="7269480" y="2560320"/>
            <a:ext cx="2011680" cy="1097280"/>
          </a:xfrm>
          <a:prstGeom prst="roundRect">
            <a:avLst/>
          </a:prstGeom>
          <a:solidFill>
            <a:srgbClr val="B64E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269480" y="2743200"/>
            <a:ext cx="201168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数据层</a:t>
            </a:r>
          </a:p>
        </p:txBody>
      </p:sp>
      <p:sp>
        <p:nvSpPr>
          <p:cNvPr id="20" name="TextBox 19"/>
          <p:cNvSpPr txBox="1"/>
          <p:nvPr/>
        </p:nvSpPr>
        <p:spPr>
          <a:xfrm>
            <a:off x="7269480" y="3200400"/>
            <a:ext cx="2011680" cy="365760"/>
          </a:xfrm>
          <a:prstGeom prst="rect">
            <a:avLst/>
          </a:prstGeom>
          <a:noFill/>
        </p:spPr>
        <p:txBody>
          <a:bodyPr wrap="square" lIns="0" tIns="0" rIns="0" bIns="0" anchor="t"/>
          <a:lstStyle/>
          <a:p>
            <a:pPr algn="ctr">
              <a:lnSpc>
                <a:spcPct val="120000"/>
              </a:lnSpc>
            </a:pPr>
            <a:r>
              <a:rPr sz="1100" b="0">
                <a:solidFill>
                  <a:srgbClr val="FFFFFF"/>
                </a:solidFill>
                <a:latin typeface="Arial"/>
              </a:rPr>
              <a:t>PostgreSQL / SQLite</a:t>
            </a:r>
          </a:p>
        </p:txBody>
      </p:sp>
      <p:sp>
        <p:nvSpPr>
          <p:cNvPr id="21" name="TextBox 20"/>
          <p:cNvSpPr txBox="1"/>
          <p:nvPr/>
        </p:nvSpPr>
        <p:spPr>
          <a:xfrm>
            <a:off x="9299448" y="2880360"/>
            <a:ext cx="182880" cy="457200"/>
          </a:xfrm>
          <a:prstGeom prst="rect">
            <a:avLst/>
          </a:prstGeom>
          <a:noFill/>
        </p:spPr>
        <p:txBody>
          <a:bodyPr wrap="square" lIns="0" tIns="0" rIns="0" bIns="0" anchor="t"/>
          <a:lstStyle/>
          <a:p>
            <a:pPr algn="ctr">
              <a:lnSpc>
                <a:spcPct val="120000"/>
              </a:lnSpc>
            </a:pPr>
            <a:r>
              <a:rPr sz="2000" b="0">
                <a:solidFill>
                  <a:srgbClr val="F06000"/>
                </a:solidFill>
                <a:latin typeface="微软雅黑"/>
              </a:rPr>
              <a:t>→</a:t>
            </a:r>
          </a:p>
        </p:txBody>
      </p:sp>
      <p:sp>
        <p:nvSpPr>
          <p:cNvPr id="22" name="Rounded Rectangle 21"/>
          <p:cNvSpPr/>
          <p:nvPr/>
        </p:nvSpPr>
        <p:spPr>
          <a:xfrm>
            <a:off x="9509760" y="2560320"/>
            <a:ext cx="2011680" cy="1097280"/>
          </a:xfrm>
          <a:prstGeom prst="round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509760" y="2743200"/>
            <a:ext cx="201168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部署层</a:t>
            </a:r>
          </a:p>
        </p:txBody>
      </p:sp>
      <p:sp>
        <p:nvSpPr>
          <p:cNvPr id="24" name="TextBox 23"/>
          <p:cNvSpPr txBox="1"/>
          <p:nvPr/>
        </p:nvSpPr>
        <p:spPr>
          <a:xfrm>
            <a:off x="9509760" y="3200400"/>
            <a:ext cx="2011680" cy="365760"/>
          </a:xfrm>
          <a:prstGeom prst="rect">
            <a:avLst/>
          </a:prstGeom>
          <a:noFill/>
        </p:spPr>
        <p:txBody>
          <a:bodyPr wrap="square" lIns="0" tIns="0" rIns="0" bIns="0" anchor="t"/>
          <a:lstStyle/>
          <a:p>
            <a:pPr algn="ctr">
              <a:lnSpc>
                <a:spcPct val="120000"/>
              </a:lnSpc>
            </a:pPr>
            <a:r>
              <a:rPr sz="1100" b="0">
                <a:solidFill>
                  <a:srgbClr val="FFFFFF"/>
                </a:solidFill>
                <a:latin typeface="Arial"/>
              </a:rPr>
              <a:t>Nginx + PM2</a:t>
            </a:r>
          </a:p>
        </p:txBody>
      </p:sp>
      <p:sp>
        <p:nvSpPr>
          <p:cNvPr id="25" name="TextBox 24"/>
          <p:cNvSpPr txBox="1"/>
          <p:nvPr/>
        </p:nvSpPr>
        <p:spPr>
          <a:xfrm>
            <a:off x="731520" y="4114800"/>
            <a:ext cx="10058400" cy="1371600"/>
          </a:xfrm>
          <a:prstGeom prst="rect">
            <a:avLst/>
          </a:prstGeom>
          <a:noFill/>
        </p:spPr>
        <p:txBody>
          <a:bodyPr wrap="square" lIns="0" tIns="0" rIns="0" bIns="0"/>
          <a:lstStyle/>
          <a:p>
            <a:pPr algn="l">
              <a:lnSpc>
                <a:spcPct val="160000"/>
              </a:lnSpc>
              <a:spcAft>
                <a:spcPts val="1000"/>
              </a:spcAft>
            </a:pPr>
            <a:r>
              <a:rPr sz="1400" b="0">
                <a:solidFill>
                  <a:srgbClr val="F06000"/>
                </a:solidFill>
                <a:latin typeface="微软雅黑"/>
              </a:rPr>
              <a:t>● </a:t>
            </a:r>
            <a:r>
              <a:rPr sz="1400" b="0">
                <a:solidFill>
                  <a:srgbClr val="333333"/>
                </a:solidFill>
                <a:latin typeface="微软雅黑"/>
              </a:rPr>
              <a:t>全部环节自主研发交付，可完全脱离云平台独立运行</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异步任务架构支撑高并发生产环境</a:t>
            </a:r>
          </a:p>
        </p:txBody>
      </p:sp>
      <p:sp>
        <p:nvSpPr>
          <p:cNvPr id="26" name="TextBox 25"/>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能独立交付端到端系统，是我们区别于方案集成商的关键。</a:t>
            </a:r>
          </a:p>
        </p:txBody>
      </p:sp>
      <p:sp>
        <p:nvSpPr>
          <p:cNvPr id="27" name="TextBox 26"/>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9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45720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06 · 我们的大模型工程能力</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从应用落地到前沿探索</a:t>
            </a:r>
          </a:p>
        </p:txBody>
      </p:sp>
      <p:sp>
        <p:nvSpPr>
          <p:cNvPr id="5" name="Rectangle 4"/>
          <p:cNvSpPr/>
          <p:nvPr/>
        </p:nvSpPr>
        <p:spPr>
          <a:xfrm>
            <a:off x="731520" y="189738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pyramid.jpg"/>
          <p:cNvPicPr>
            <a:picLocks noChangeAspect="1"/>
          </p:cNvPicPr>
          <p:nvPr/>
        </p:nvPicPr>
        <p:blipFill>
          <a:blip r:embed="rId3"/>
          <a:stretch>
            <a:fillRect/>
          </a:stretch>
        </p:blipFill>
        <p:spPr>
          <a:xfrm>
            <a:off x="1097280" y="2057400"/>
            <a:ext cx="3543049" cy="4722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5669280" y="2651760"/>
            <a:ext cx="91440" cy="822960"/>
          </a:xfrm>
          <a:prstGeom prst="rect">
            <a:avLst/>
          </a:prstGeom>
          <a:solidFill>
            <a:srgbClr val="66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943600" y="2560320"/>
            <a:ext cx="4572000" cy="457200"/>
          </a:xfrm>
          <a:prstGeom prst="rect">
            <a:avLst/>
          </a:prstGeom>
          <a:noFill/>
        </p:spPr>
        <p:txBody>
          <a:bodyPr wrap="square" lIns="0" tIns="0" rIns="0" bIns="0" anchor="t"/>
          <a:lstStyle/>
          <a:p>
            <a:pPr algn="l">
              <a:lnSpc>
                <a:spcPct val="120000"/>
              </a:lnSpc>
            </a:pPr>
            <a:r>
              <a:rPr sz="1700" b="1">
                <a:solidFill>
                  <a:srgbClr val="0A1B3D"/>
                </a:solidFill>
                <a:latin typeface="微软雅黑"/>
              </a:rPr>
              <a:t>日常应用层</a:t>
            </a:r>
          </a:p>
        </p:txBody>
      </p:sp>
      <p:sp>
        <p:nvSpPr>
          <p:cNvPr id="9" name="TextBox 8"/>
          <p:cNvSpPr txBox="1"/>
          <p:nvPr/>
        </p:nvSpPr>
        <p:spPr>
          <a:xfrm>
            <a:off x="5943600" y="3017520"/>
            <a:ext cx="5486400" cy="640080"/>
          </a:xfrm>
          <a:prstGeom prst="rect">
            <a:avLst/>
          </a:prstGeom>
          <a:noFill/>
        </p:spPr>
        <p:txBody>
          <a:bodyPr wrap="square" lIns="0" tIns="0" rIns="0" bIns="0" anchor="t"/>
          <a:lstStyle/>
          <a:p>
            <a:pPr algn="l">
              <a:lnSpc>
                <a:spcPct val="140000"/>
              </a:lnSpc>
            </a:pPr>
            <a:r>
              <a:rPr sz="1200" b="0">
                <a:solidFill>
                  <a:srgbClr val="666666"/>
                </a:solidFill>
                <a:latin typeface="微软雅黑"/>
              </a:rPr>
              <a:t>多模型调用选型、本地私有化部署、Agent工作流、长视频生成</a:t>
            </a:r>
          </a:p>
        </p:txBody>
      </p:sp>
      <p:sp>
        <p:nvSpPr>
          <p:cNvPr id="10" name="Rectangle 9"/>
          <p:cNvSpPr/>
          <p:nvPr/>
        </p:nvSpPr>
        <p:spPr>
          <a:xfrm>
            <a:off x="5669280" y="3840480"/>
            <a:ext cx="91440" cy="822960"/>
          </a:xfrm>
          <a:prstGeom prst="rect">
            <a:avLst/>
          </a:prstGeom>
          <a:solidFill>
            <a:srgbClr val="6666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943600" y="3749040"/>
            <a:ext cx="4572000" cy="457200"/>
          </a:xfrm>
          <a:prstGeom prst="rect">
            <a:avLst/>
          </a:prstGeom>
          <a:noFill/>
        </p:spPr>
        <p:txBody>
          <a:bodyPr wrap="square" lIns="0" tIns="0" rIns="0" bIns="0" anchor="t"/>
          <a:lstStyle/>
          <a:p>
            <a:pPr algn="l">
              <a:lnSpc>
                <a:spcPct val="120000"/>
              </a:lnSpc>
            </a:pPr>
            <a:r>
              <a:rPr sz="1700" b="1">
                <a:solidFill>
                  <a:srgbClr val="0A1B3D"/>
                </a:solidFill>
                <a:latin typeface="微软雅黑"/>
              </a:rPr>
              <a:t>技术实施层</a:t>
            </a:r>
          </a:p>
        </p:txBody>
      </p:sp>
      <p:sp>
        <p:nvSpPr>
          <p:cNvPr id="12" name="TextBox 11"/>
          <p:cNvSpPr txBox="1"/>
          <p:nvPr/>
        </p:nvSpPr>
        <p:spPr>
          <a:xfrm>
            <a:off x="5943600" y="4206240"/>
            <a:ext cx="5486400" cy="640080"/>
          </a:xfrm>
          <a:prstGeom prst="rect">
            <a:avLst/>
          </a:prstGeom>
          <a:noFill/>
        </p:spPr>
        <p:txBody>
          <a:bodyPr wrap="square" lIns="0" tIns="0" rIns="0" bIns="0" anchor="t"/>
          <a:lstStyle/>
          <a:p>
            <a:pPr algn="l">
              <a:lnSpc>
                <a:spcPct val="140000"/>
              </a:lnSpc>
            </a:pPr>
            <a:r>
              <a:rPr sz="1200" b="0">
                <a:solidFill>
                  <a:srgbClr val="666666"/>
                </a:solidFill>
                <a:latin typeface="微软雅黑"/>
              </a:rPr>
              <a:t>多模型路由、RAG企业知识库、GraphRAG推理引擎、结构化报告生成</a:t>
            </a:r>
          </a:p>
        </p:txBody>
      </p:sp>
      <p:sp>
        <p:nvSpPr>
          <p:cNvPr id="13" name="Rectangle 12"/>
          <p:cNvSpPr/>
          <p:nvPr/>
        </p:nvSpPr>
        <p:spPr>
          <a:xfrm>
            <a:off x="5669280" y="5029200"/>
            <a:ext cx="91440" cy="82296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943600" y="4937760"/>
            <a:ext cx="4572000" cy="457200"/>
          </a:xfrm>
          <a:prstGeom prst="rect">
            <a:avLst/>
          </a:prstGeom>
          <a:noFill/>
        </p:spPr>
        <p:txBody>
          <a:bodyPr wrap="square" lIns="0" tIns="0" rIns="0" bIns="0" anchor="t"/>
          <a:lstStyle/>
          <a:p>
            <a:pPr algn="l">
              <a:lnSpc>
                <a:spcPct val="120000"/>
              </a:lnSpc>
            </a:pPr>
            <a:r>
              <a:rPr sz="1700" b="1">
                <a:solidFill>
                  <a:srgbClr val="0A1B3D"/>
                </a:solidFill>
                <a:latin typeface="微软雅黑"/>
              </a:rPr>
              <a:t>前沿研究层</a:t>
            </a:r>
          </a:p>
        </p:txBody>
      </p:sp>
      <p:sp>
        <p:nvSpPr>
          <p:cNvPr id="15" name="TextBox 14"/>
          <p:cNvSpPr txBox="1"/>
          <p:nvPr/>
        </p:nvSpPr>
        <p:spPr>
          <a:xfrm>
            <a:off x="5943600" y="5394960"/>
            <a:ext cx="5486400" cy="640080"/>
          </a:xfrm>
          <a:prstGeom prst="rect">
            <a:avLst/>
          </a:prstGeom>
          <a:noFill/>
        </p:spPr>
        <p:txBody>
          <a:bodyPr wrap="square" lIns="0" tIns="0" rIns="0" bIns="0" anchor="t"/>
          <a:lstStyle/>
          <a:p>
            <a:pPr algn="l">
              <a:lnSpc>
                <a:spcPct val="140000"/>
              </a:lnSpc>
            </a:pPr>
            <a:r>
              <a:rPr sz="1200" b="0">
                <a:solidFill>
                  <a:srgbClr val="666666"/>
                </a:solidFill>
                <a:latin typeface="微软雅黑"/>
              </a:rPr>
              <a:t>自研行为契约协议、双层异构知识库理论、追踪学术前沿</a:t>
            </a:r>
          </a:p>
        </p:txBody>
      </p:sp>
      <p:sp>
        <p:nvSpPr>
          <p:cNvPr id="16" name="TextBox 15"/>
          <p:cNvSpPr txBox="1"/>
          <p:nvPr/>
        </p:nvSpPr>
        <p:spPr>
          <a:xfrm>
            <a:off x="5669280" y="6430477"/>
            <a:ext cx="10698480" cy="457200"/>
          </a:xfrm>
          <a:prstGeom prst="rect">
            <a:avLst/>
          </a:prstGeom>
          <a:noFill/>
        </p:spPr>
        <p:txBody>
          <a:bodyPr wrap="square" lIns="0" tIns="0" rIns="0" bIns="0" anchor="t"/>
          <a:lstStyle/>
          <a:p>
            <a:pPr algn="l">
              <a:lnSpc>
                <a:spcPct val="120000"/>
              </a:lnSpc>
            </a:pPr>
            <a:r>
              <a:rPr sz="1100" b="0" dirty="0">
                <a:solidFill>
                  <a:schemeClr val="tx1">
                    <a:lumMod val="50000"/>
                    <a:lumOff val="50000"/>
                  </a:schemeClr>
                </a:solidFill>
                <a:latin typeface="微软雅黑"/>
              </a:rPr>
              <a:t>— </a:t>
            </a:r>
            <a:r>
              <a:rPr sz="1100" b="0" dirty="0" err="1">
                <a:solidFill>
                  <a:schemeClr val="tx1">
                    <a:lumMod val="50000"/>
                    <a:lumOff val="50000"/>
                  </a:schemeClr>
                </a:solidFill>
                <a:latin typeface="微软雅黑"/>
              </a:rPr>
              <a:t>既能用好主流工具，也能自研底层协议</a:t>
            </a:r>
            <a:r>
              <a:rPr sz="1100" b="0" dirty="0">
                <a:solidFill>
                  <a:schemeClr val="tx1">
                    <a:lumMod val="50000"/>
                    <a:lumOff val="50000"/>
                  </a:schemeClr>
                </a:solidFill>
                <a:latin typeface="微软雅黑"/>
              </a:rPr>
              <a:t>——</a:t>
            </a:r>
            <a:r>
              <a:rPr sz="1100" b="0" dirty="0" err="1">
                <a:solidFill>
                  <a:schemeClr val="tx1">
                    <a:lumMod val="50000"/>
                    <a:lumOff val="50000"/>
                  </a:schemeClr>
                </a:solidFill>
                <a:latin typeface="微软雅黑"/>
              </a:rPr>
              <a:t>这是"研究院"三字的分量</a:t>
            </a:r>
            <a:r>
              <a:rPr sz="1100" b="0" dirty="0">
                <a:solidFill>
                  <a:schemeClr val="tx1">
                    <a:lumMod val="50000"/>
                    <a:lumOff val="50000"/>
                  </a:schemeClr>
                </a:solidFill>
                <a:latin typeface="微软雅黑"/>
              </a:rPr>
              <a:t>。</a:t>
            </a:r>
          </a:p>
        </p:txBody>
      </p:sp>
      <p:sp>
        <p:nvSpPr>
          <p:cNvPr id="17" name="TextBox 16"/>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10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06-1 · 前沿研究层</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我们的技术护城河</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377440"/>
            <a:ext cx="6400800" cy="3474720"/>
          </a:xfrm>
          <a:prstGeom prst="rect">
            <a:avLst/>
          </a:prstGeom>
          <a:noFill/>
        </p:spPr>
        <p:txBody>
          <a:bodyPr wrap="square" lIns="0" tIns="0" rIns="0" bIns="0"/>
          <a:lstStyle/>
          <a:p>
            <a:pPr algn="l">
              <a:lnSpc>
                <a:spcPct val="160000"/>
              </a:lnSpc>
              <a:spcAft>
                <a:spcPts val="1000"/>
              </a:spcAft>
            </a:pPr>
            <a:r>
              <a:rPr sz="1300" b="0">
                <a:solidFill>
                  <a:srgbClr val="F06000"/>
                </a:solidFill>
                <a:latin typeface="微软雅黑"/>
              </a:rPr>
              <a:t>● </a:t>
            </a:r>
            <a:r>
              <a:rPr sz="1300" b="1">
                <a:solidFill>
                  <a:srgbClr val="333333"/>
                </a:solidFill>
                <a:latin typeface="微软雅黑"/>
              </a:rPr>
              <a:t>HEP行为契约架构</a:t>
            </a:r>
            <a:r>
              <a:rPr sz="1300" b="0">
                <a:solidFill>
                  <a:srgbClr val="333333"/>
                </a:solidFill>
                <a:latin typeface="微软雅黑"/>
              </a:rPr>
              <a:t>——自研八层协议(H1–H8)，确定性与随机性分离，LLM行为边界可控、全链路可审计</a:t>
            </a:r>
          </a:p>
          <a:p>
            <a:pPr algn="l">
              <a:lnSpc>
                <a:spcPct val="160000"/>
              </a:lnSpc>
              <a:spcAft>
                <a:spcPts val="1000"/>
              </a:spcAft>
            </a:pPr>
            <a:r>
              <a:rPr sz="1300" b="0">
                <a:solidFill>
                  <a:srgbClr val="F06000"/>
                </a:solidFill>
                <a:latin typeface="微软雅黑"/>
              </a:rPr>
              <a:t>● </a:t>
            </a:r>
            <a:r>
              <a:rPr sz="1300" b="1">
                <a:solidFill>
                  <a:srgbClr val="333333"/>
                </a:solidFill>
                <a:latin typeface="微软雅黑"/>
              </a:rPr>
              <a:t>确定性计算与LLM解耦框架</a:t>
            </a:r>
            <a:r>
              <a:rPr sz="1300" b="0">
                <a:solidFill>
                  <a:srgbClr val="333333"/>
                </a:solidFill>
                <a:latin typeface="微软雅黑"/>
              </a:rPr>
              <a:t>——面向医疗、工业控制等高安全场景，"实时控制层不得调用LLM"的形式化约束，已在AI外骨骼三层控制体系、AI手术显微镜等项目完成工程化验证</a:t>
            </a:r>
          </a:p>
          <a:p>
            <a:pPr algn="l">
              <a:lnSpc>
                <a:spcPct val="160000"/>
              </a:lnSpc>
              <a:spcAft>
                <a:spcPts val="1000"/>
              </a:spcAft>
            </a:pPr>
            <a:r>
              <a:rPr sz="1300" b="0">
                <a:solidFill>
                  <a:srgbClr val="F06000"/>
                </a:solidFill>
                <a:latin typeface="微软雅黑"/>
              </a:rPr>
              <a:t>● </a:t>
            </a:r>
            <a:r>
              <a:rPr sz="1300" b="1">
                <a:solidFill>
                  <a:srgbClr val="333333"/>
                </a:solidFill>
                <a:latin typeface="微软雅黑"/>
              </a:rPr>
              <a:t>双层异构知识库理论</a:t>
            </a:r>
            <a:r>
              <a:rPr sz="1300" b="0">
                <a:solidFill>
                  <a:srgbClr val="333333"/>
                </a:solidFill>
                <a:latin typeface="微软雅黑"/>
              </a:rPr>
              <a:t>——KBP精确规则层 + KBS语义向量层，QueryRouter动态路由，解决知识库扩展性与准确性的矛盾</a:t>
            </a:r>
          </a:p>
          <a:p>
            <a:pPr algn="l">
              <a:lnSpc>
                <a:spcPct val="160000"/>
              </a:lnSpc>
              <a:spcAft>
                <a:spcPts val="1000"/>
              </a:spcAft>
            </a:pPr>
            <a:r>
              <a:rPr sz="1300" b="0">
                <a:solidFill>
                  <a:srgbClr val="F06000"/>
                </a:solidFill>
                <a:latin typeface="微软雅黑"/>
              </a:rPr>
              <a:t>● </a:t>
            </a:r>
            <a:r>
              <a:rPr sz="1300" b="0">
                <a:solidFill>
                  <a:srgbClr val="333333"/>
                </a:solidFill>
                <a:latin typeface="微软雅黑"/>
              </a:rPr>
              <a:t>已主导策划3篇arXiv预印本，聚焦模型调优、工业落地与RAG工业数据源库系统，均引入真实企业案例验证</a:t>
            </a:r>
          </a:p>
        </p:txBody>
      </p:sp>
      <p:pic>
        <p:nvPicPr>
          <p:cNvPr id="7" name="Picture 6" descr="research.jpg"/>
          <p:cNvPicPr>
            <a:picLocks noChangeAspect="1"/>
          </p:cNvPicPr>
          <p:nvPr/>
        </p:nvPicPr>
        <p:blipFill>
          <a:blip r:embed="rId3"/>
          <a:stretch>
            <a:fillRect/>
          </a:stretch>
        </p:blipFill>
        <p:spPr>
          <a:xfrm>
            <a:off x="8031309" y="2150179"/>
            <a:ext cx="3120147" cy="4159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不止会用大模型，更能自研大模型治理协议，这是我们最深的壁垒。</a:t>
            </a:r>
          </a:p>
        </p:txBody>
      </p:sp>
      <p:sp>
        <p:nvSpPr>
          <p:cNvPr id="9" name="TextBox 8"/>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11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B3D"/>
        </a:solidFill>
        <a:effectLst/>
      </p:bgPr>
    </p:bg>
    <p:spTree>
      <p:nvGrpSpPr>
        <p:cNvPr id="1" name=""/>
        <p:cNvGrpSpPr/>
        <p:nvPr/>
      </p:nvGrpSpPr>
      <p:grpSpPr>
        <a:xfrm>
          <a:off x="0" y="0"/>
          <a:ext cx="0" cy="0"/>
          <a:chOff x="0" y="0"/>
          <a:chExt cx="0" cy="0"/>
        </a:xfrm>
      </p:grpSpPr>
      <p:pic>
        <p:nvPicPr>
          <p:cNvPr id="2" name="Picture 1" descr="chapter_products.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286000"/>
            <a:ext cx="1828800" cy="548640"/>
          </a:xfrm>
          <a:prstGeom prst="rect">
            <a:avLst/>
          </a:prstGeom>
          <a:noFill/>
        </p:spPr>
        <p:txBody>
          <a:bodyPr wrap="square" lIns="0" tIns="0" rIns="0" bIns="0" anchor="t"/>
          <a:lstStyle/>
          <a:p>
            <a:pPr algn="l">
              <a:lnSpc>
                <a:spcPct val="120000"/>
              </a:lnSpc>
            </a:pPr>
            <a:r>
              <a:rPr sz="4800" b="1">
                <a:solidFill>
                  <a:srgbClr val="F06000"/>
                </a:solidFill>
                <a:latin typeface="Arial"/>
              </a:rPr>
              <a:t>07</a:t>
            </a:r>
          </a:p>
        </p:txBody>
      </p:sp>
      <p:sp>
        <p:nvSpPr>
          <p:cNvPr id="6" name="TextBox 5"/>
          <p:cNvSpPr txBox="1"/>
          <p:nvPr/>
        </p:nvSpPr>
        <p:spPr>
          <a:xfrm>
            <a:off x="731520" y="3017520"/>
            <a:ext cx="9144000" cy="731520"/>
          </a:xfrm>
          <a:prstGeom prst="rect">
            <a:avLst/>
          </a:prstGeom>
          <a:noFill/>
        </p:spPr>
        <p:txBody>
          <a:bodyPr wrap="square" lIns="0" tIns="0" rIns="0" bIns="0" anchor="t"/>
          <a:lstStyle/>
          <a:p>
            <a:pPr algn="l">
              <a:lnSpc>
                <a:spcPct val="120000"/>
              </a:lnSpc>
            </a:pPr>
            <a:r>
              <a:rPr sz="3600" b="1">
                <a:solidFill>
                  <a:srgbClr val="FFFFFF"/>
                </a:solidFill>
                <a:latin typeface="微软雅黑"/>
              </a:rPr>
              <a:t>落地实力证明：五大产品平台</a:t>
            </a:r>
          </a:p>
        </p:txBody>
      </p:sp>
      <p:sp>
        <p:nvSpPr>
          <p:cNvPr id="7" name="Rectangle 6"/>
          <p:cNvSpPr/>
          <p:nvPr/>
        </p:nvSpPr>
        <p:spPr>
          <a:xfrm>
            <a:off x="731520" y="3840480"/>
            <a:ext cx="1371600" cy="54864"/>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4114800"/>
            <a:ext cx="9144000" cy="548640"/>
          </a:xfrm>
          <a:prstGeom prst="rect">
            <a:avLst/>
          </a:prstGeom>
          <a:noFill/>
        </p:spPr>
        <p:txBody>
          <a:bodyPr wrap="square" lIns="0" tIns="0" rIns="0" bIns="0" anchor="t"/>
          <a:lstStyle/>
          <a:p>
            <a:pPr algn="l">
              <a:lnSpc>
                <a:spcPct val="120000"/>
              </a:lnSpc>
            </a:pPr>
            <a:r>
              <a:rPr sz="1800" b="0">
                <a:solidFill>
                  <a:srgbClr val="BBCCDD"/>
                </a:solidFill>
                <a:latin typeface="微软雅黑"/>
              </a:rPr>
              <a:t>我们的技术能力，最终沉淀为五大已上线产品平台</a:t>
            </a:r>
          </a:p>
        </p:txBody>
      </p:sp>
      <p:sp>
        <p:nvSpPr>
          <p:cNvPr id="9" name="TextBox 8"/>
          <p:cNvSpPr txBox="1"/>
          <p:nvPr/>
        </p:nvSpPr>
        <p:spPr>
          <a:xfrm>
            <a:off x="731520" y="4663440"/>
            <a:ext cx="9144000" cy="457200"/>
          </a:xfrm>
          <a:prstGeom prst="rect">
            <a:avLst/>
          </a:prstGeom>
          <a:noFill/>
        </p:spPr>
        <p:txBody>
          <a:bodyPr wrap="square" lIns="0" tIns="0" rIns="0" bIns="0" anchor="t"/>
          <a:lstStyle/>
          <a:p>
            <a:pPr algn="l">
              <a:lnSpc>
                <a:spcPct val="120000"/>
              </a:lnSpc>
            </a:pPr>
            <a:r>
              <a:rPr sz="1600" b="0">
                <a:solidFill>
                  <a:srgbClr val="99AABB"/>
                </a:solidFill>
                <a:latin typeface="微软雅黑"/>
              </a:rPr>
              <a:t>覆盖工业售后、管道检测、跨境电商、内容生产、企业培训</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8899BB"/>
                </a:solidFill>
                <a:latin typeface="微软雅黑"/>
              </a:rPr>
              <a:t>12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45720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07-1 · IBTrack · 工业设备售后工作台</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工业设备售后工作台</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286000"/>
            <a:ext cx="6400800" cy="457200"/>
          </a:xfrm>
          <a:prstGeom prst="rect">
            <a:avLst/>
          </a:prstGeom>
          <a:noFill/>
        </p:spPr>
        <p:txBody>
          <a:bodyPr wrap="square" lIns="0" tIns="0" rIns="0" bIns="0" anchor="t"/>
          <a:lstStyle/>
          <a:p>
            <a:pPr algn="l">
              <a:lnSpc>
                <a:spcPct val="120000"/>
              </a:lnSpc>
            </a:pPr>
            <a:r>
              <a:rPr sz="1600" b="1">
                <a:solidFill>
                  <a:srgbClr val="F06000"/>
                </a:solidFill>
                <a:latin typeface="微软雅黑"/>
              </a:rPr>
              <a:t>从设备交付到售后运维的全生命周期数字化管理</a:t>
            </a:r>
          </a:p>
        </p:txBody>
      </p:sp>
      <p:sp>
        <p:nvSpPr>
          <p:cNvPr id="7" name="TextBox 6"/>
          <p:cNvSpPr txBox="1"/>
          <p:nvPr/>
        </p:nvSpPr>
        <p:spPr>
          <a:xfrm>
            <a:off x="731520" y="2926080"/>
            <a:ext cx="5943600" cy="2560320"/>
          </a:xfrm>
          <a:prstGeom prst="rect">
            <a:avLst/>
          </a:prstGeom>
          <a:noFill/>
        </p:spPr>
        <p:txBody>
          <a:bodyPr wrap="square" lIns="0" tIns="0" rIns="0" bIns="0"/>
          <a:lstStyle/>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技术积累源自"高升创新半导体尾气设备管理系统"</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打通客户、设备、订单、工单、知识五大对象，故障预警+智能派单</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从设备健康预警、更换记录中主动发现备件复购、升级改造商机</a:t>
            </a:r>
          </a:p>
        </p:txBody>
      </p:sp>
      <p:pic>
        <p:nvPicPr>
          <p:cNvPr id="8" name="Picture 7" descr="ibtrack.jpg"/>
          <p:cNvPicPr>
            <a:picLocks noChangeAspect="1"/>
          </p:cNvPicPr>
          <p:nvPr/>
        </p:nvPicPr>
        <p:blipFill>
          <a:blip r:embed="rId3"/>
          <a:stretch>
            <a:fillRect/>
          </a:stretch>
        </p:blipFill>
        <p:spPr>
          <a:xfrm>
            <a:off x="7315200" y="1188094"/>
            <a:ext cx="3841888" cy="5121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设备卖出去之后的管理，是IBTrack的核心场景。</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13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54864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07-2 · PIMS · 智能管道检测管理平台</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智能管道检测管理平台</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286000"/>
            <a:ext cx="6400800" cy="457200"/>
          </a:xfrm>
          <a:prstGeom prst="rect">
            <a:avLst/>
          </a:prstGeom>
          <a:noFill/>
        </p:spPr>
        <p:txBody>
          <a:bodyPr wrap="square" lIns="0" tIns="0" rIns="0" bIns="0" anchor="t"/>
          <a:lstStyle/>
          <a:p>
            <a:pPr algn="l">
              <a:lnSpc>
                <a:spcPct val="120000"/>
              </a:lnSpc>
            </a:pPr>
            <a:r>
              <a:rPr sz="1600" b="1">
                <a:solidFill>
                  <a:srgbClr val="F06000"/>
                </a:solidFill>
                <a:latin typeface="微软雅黑"/>
              </a:rPr>
              <a:t>让每条管段都拥有可追溯的数字健康履历</a:t>
            </a:r>
          </a:p>
        </p:txBody>
      </p:sp>
      <p:sp>
        <p:nvSpPr>
          <p:cNvPr id="7" name="TextBox 6"/>
          <p:cNvSpPr txBox="1"/>
          <p:nvPr/>
        </p:nvSpPr>
        <p:spPr>
          <a:xfrm>
            <a:off x="731520" y="2926080"/>
            <a:ext cx="5943600" cy="2743200"/>
          </a:xfrm>
          <a:prstGeom prst="rect">
            <a:avLst/>
          </a:prstGeom>
          <a:noFill/>
        </p:spPr>
        <p:txBody>
          <a:bodyPr wrap="square" lIns="0" tIns="0" rIns="0" bIns="0"/>
          <a:lstStyle/>
          <a:p>
            <a:pPr algn="l">
              <a:lnSpc>
                <a:spcPct val="150000"/>
              </a:lnSpc>
              <a:spcAft>
                <a:spcPts val="1000"/>
              </a:spcAft>
            </a:pPr>
            <a:r>
              <a:rPr sz="1300" b="0">
                <a:solidFill>
                  <a:srgbClr val="F06000"/>
                </a:solidFill>
                <a:latin typeface="微软雅黑"/>
              </a:rPr>
              <a:t>● </a:t>
            </a:r>
            <a:r>
              <a:rPr sz="1300" b="0">
                <a:solidFill>
                  <a:srgbClr val="333333"/>
                </a:solidFill>
                <a:latin typeface="微软雅黑"/>
              </a:rPr>
              <a:t>技术积累源自客户"鼎业智能（鼎业安环科技集团）"的管道检测系统pipediag</a:t>
            </a:r>
          </a:p>
          <a:p>
            <a:pPr algn="l">
              <a:lnSpc>
                <a:spcPct val="150000"/>
              </a:lnSpc>
              <a:spcAft>
                <a:spcPts val="1000"/>
              </a:spcAft>
            </a:pPr>
            <a:r>
              <a:rPr sz="1300" b="0">
                <a:solidFill>
                  <a:srgbClr val="F06000"/>
                </a:solidFill>
                <a:latin typeface="微软雅黑"/>
              </a:rPr>
              <a:t>● </a:t>
            </a:r>
            <a:r>
              <a:rPr sz="1300" b="0">
                <a:solidFill>
                  <a:srgbClr val="333333"/>
                </a:solidFill>
                <a:latin typeface="微软雅黑"/>
              </a:rPr>
              <a:t>检测报告生成从小时级压缩至分钟级，数据结构化率达100%</a:t>
            </a:r>
          </a:p>
          <a:p>
            <a:pPr algn="l">
              <a:lnSpc>
                <a:spcPct val="150000"/>
              </a:lnSpc>
              <a:spcAft>
                <a:spcPts val="1000"/>
              </a:spcAft>
            </a:pPr>
            <a:r>
              <a:rPr sz="1300" b="0">
                <a:solidFill>
                  <a:srgbClr val="F06000"/>
                </a:solidFill>
                <a:latin typeface="微软雅黑"/>
              </a:rPr>
              <a:t>● </a:t>
            </a:r>
            <a:r>
              <a:rPr sz="1300" b="0">
                <a:solidFill>
                  <a:srgbClr val="333333"/>
                </a:solidFill>
                <a:latin typeface="微软雅黑"/>
              </a:rPr>
              <a:t>管段级数字健康档案 + 风险评分可解释（透明展示介质、压力、壁厚、腐蚀等级）</a:t>
            </a:r>
          </a:p>
          <a:p>
            <a:pPr algn="l">
              <a:lnSpc>
                <a:spcPct val="150000"/>
              </a:lnSpc>
              <a:spcAft>
                <a:spcPts val="1000"/>
              </a:spcAft>
            </a:pPr>
            <a:r>
              <a:rPr sz="1300" b="0">
                <a:solidFill>
                  <a:srgbClr val="F06000"/>
                </a:solidFill>
                <a:latin typeface="微软雅黑"/>
              </a:rPr>
              <a:t>● </a:t>
            </a:r>
            <a:r>
              <a:rPr sz="1300" b="0">
                <a:solidFill>
                  <a:srgbClr val="333333"/>
                </a:solidFill>
                <a:latin typeface="微软雅黑"/>
              </a:rPr>
              <a:t>该客户同时也是数据资产化战略顾问项目的合作方，协助推动其估值逻辑从PE转向PS</a:t>
            </a:r>
          </a:p>
        </p:txBody>
      </p:sp>
      <p:pic>
        <p:nvPicPr>
          <p:cNvPr id="8" name="Picture 7" descr="pims.jpg"/>
          <p:cNvPicPr>
            <a:picLocks noChangeAspect="1"/>
          </p:cNvPicPr>
          <p:nvPr/>
        </p:nvPicPr>
        <p:blipFill>
          <a:blip r:embed="rId3"/>
          <a:stretch>
            <a:fillRect/>
          </a:stretch>
        </p:blipFill>
        <p:spPr>
          <a:xfrm>
            <a:off x="7566917" y="1371600"/>
            <a:ext cx="3863083" cy="5149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既做产品交付，也做数据资产化的战略顾问。</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14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64008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07-3 · OEA 博昇AI大卖家 · 跨境电商运营工作台</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跨境电商运营工作台</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286000"/>
            <a:ext cx="6400800" cy="457200"/>
          </a:xfrm>
          <a:prstGeom prst="rect">
            <a:avLst/>
          </a:prstGeom>
          <a:noFill/>
        </p:spPr>
        <p:txBody>
          <a:bodyPr wrap="square" lIns="0" tIns="0" rIns="0" bIns="0" anchor="t"/>
          <a:lstStyle/>
          <a:p>
            <a:pPr algn="l">
              <a:lnSpc>
                <a:spcPct val="120000"/>
              </a:lnSpc>
            </a:pPr>
            <a:r>
              <a:rPr sz="1600" b="1">
                <a:solidFill>
                  <a:srgbClr val="F06000"/>
                </a:solidFill>
                <a:latin typeface="微软雅黑"/>
              </a:rPr>
              <a:t>老板的好管家，老运营的好助手，新手运营的好教练</a:t>
            </a:r>
          </a:p>
        </p:txBody>
      </p:sp>
      <p:sp>
        <p:nvSpPr>
          <p:cNvPr id="7" name="TextBox 6"/>
          <p:cNvSpPr txBox="1"/>
          <p:nvPr/>
        </p:nvSpPr>
        <p:spPr>
          <a:xfrm>
            <a:off x="731520" y="2926080"/>
            <a:ext cx="5943600" cy="2286000"/>
          </a:xfrm>
          <a:prstGeom prst="rect">
            <a:avLst/>
          </a:prstGeom>
          <a:noFill/>
        </p:spPr>
        <p:txBody>
          <a:bodyPr wrap="square" lIns="0" tIns="0" rIns="0" bIns="0"/>
          <a:lstStyle/>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技术积累源自"海外电商选品系统"</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聚合4+主流电商平台数据，选品分析从数天压缩至分钟级</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打通选品、打样、SKU管理、素材生产、上架、合规全流程</a:t>
            </a:r>
          </a:p>
        </p:txBody>
      </p:sp>
      <p:pic>
        <p:nvPicPr>
          <p:cNvPr id="8" name="Picture 7" descr="oea.jpg"/>
          <p:cNvPicPr>
            <a:picLocks noChangeAspect="1"/>
          </p:cNvPicPr>
          <p:nvPr/>
        </p:nvPicPr>
        <p:blipFill>
          <a:blip r:embed="rId3"/>
          <a:stretch>
            <a:fillRect/>
          </a:stretch>
        </p:blipFill>
        <p:spPr>
          <a:xfrm>
            <a:off x="7315200" y="1828800"/>
            <a:ext cx="4389120" cy="5850731"/>
          </a:xfrm>
          <a:prstGeom prst="rect">
            <a:avLst/>
          </a:prstGeom>
        </p:spPr>
      </p:pic>
      <p:sp>
        <p:nvSpPr>
          <p:cNvPr id="9" name="TextBox 8"/>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从"人找事"到"事找人"的一体化AI工作台。</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15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6164"/>
            <a:ext cx="1097280" cy="1097280"/>
          </a:xfrm>
          <a:prstGeom prst="rect">
            <a:avLst/>
          </a:prstGeom>
        </p:spPr>
      </p:pic>
      <p:sp>
        <p:nvSpPr>
          <p:cNvPr id="3" name="TextBox 2"/>
          <p:cNvSpPr txBox="1"/>
          <p:nvPr/>
        </p:nvSpPr>
        <p:spPr>
          <a:xfrm>
            <a:off x="731520" y="822960"/>
            <a:ext cx="64008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07-4 · AIW · 多智能体工作流集成平台</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多智能体工作流集成平台</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286000"/>
            <a:ext cx="6400800" cy="457200"/>
          </a:xfrm>
          <a:prstGeom prst="rect">
            <a:avLst/>
          </a:prstGeom>
          <a:noFill/>
        </p:spPr>
        <p:txBody>
          <a:bodyPr wrap="square" lIns="0" tIns="0" rIns="0" bIns="0" anchor="t"/>
          <a:lstStyle/>
          <a:p>
            <a:pPr algn="l">
              <a:lnSpc>
                <a:spcPct val="120000"/>
              </a:lnSpc>
            </a:pPr>
            <a:r>
              <a:rPr sz="1600" b="1">
                <a:solidFill>
                  <a:srgbClr val="F06000"/>
                </a:solidFill>
                <a:latin typeface="微软雅黑"/>
              </a:rPr>
              <a:t>让账号上下文与AI步骤协同，重塑内容生产效率</a:t>
            </a:r>
          </a:p>
        </p:txBody>
      </p:sp>
      <p:sp>
        <p:nvSpPr>
          <p:cNvPr id="7" name="TextBox 6"/>
          <p:cNvSpPr txBox="1"/>
          <p:nvPr/>
        </p:nvSpPr>
        <p:spPr>
          <a:xfrm>
            <a:off x="731520" y="2926080"/>
            <a:ext cx="5943600" cy="2286000"/>
          </a:xfrm>
          <a:prstGeom prst="rect">
            <a:avLst/>
          </a:prstGeom>
          <a:noFill/>
        </p:spPr>
        <p:txBody>
          <a:bodyPr wrap="square" lIns="0" tIns="0" rIns="0" bIns="0"/>
          <a:lstStyle/>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整合"多智能体集成工作台"与"AIW-mbai AI视频创作引擎"</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覆盖公众号、小红书、短视频、长视频、海报等多场景</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内含视频引擎：首尾帧中继技术，单段5秒扩展至30–45秒连贯长视频</a:t>
            </a:r>
          </a:p>
        </p:txBody>
      </p:sp>
      <p:pic>
        <p:nvPicPr>
          <p:cNvPr id="8" name="Picture 7" descr="aiw.jpg"/>
          <p:cNvPicPr>
            <a:picLocks noChangeAspect="1"/>
          </p:cNvPicPr>
          <p:nvPr/>
        </p:nvPicPr>
        <p:blipFill>
          <a:blip r:embed="rId3"/>
          <a:stretch>
            <a:fillRect/>
          </a:stretch>
        </p:blipFill>
        <p:spPr>
          <a:xfrm>
            <a:off x="7615822" y="1188720"/>
            <a:ext cx="3965207" cy="5285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好内容需要"人工+智能"协同把关，Skill中心自动做质量护栏。</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16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64008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07-5 · 智练猿 · 组织管理与训练平台</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组织管理与训练平台</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286000"/>
            <a:ext cx="6400800" cy="457200"/>
          </a:xfrm>
          <a:prstGeom prst="rect">
            <a:avLst/>
          </a:prstGeom>
          <a:noFill/>
        </p:spPr>
        <p:txBody>
          <a:bodyPr wrap="square" lIns="0" tIns="0" rIns="0" bIns="0" anchor="t"/>
          <a:lstStyle/>
          <a:p>
            <a:pPr algn="l">
              <a:lnSpc>
                <a:spcPct val="120000"/>
              </a:lnSpc>
            </a:pPr>
            <a:r>
              <a:rPr sz="1600" b="1">
                <a:solidFill>
                  <a:srgbClr val="F06000"/>
                </a:solidFill>
                <a:latin typeface="微软雅黑"/>
              </a:rPr>
              <a:t>学、练、考、评、演五位一体的企业内训平台</a:t>
            </a:r>
          </a:p>
        </p:txBody>
      </p:sp>
      <p:sp>
        <p:nvSpPr>
          <p:cNvPr id="7" name="TextBox 6"/>
          <p:cNvSpPr txBox="1"/>
          <p:nvPr/>
        </p:nvSpPr>
        <p:spPr>
          <a:xfrm>
            <a:off x="731520" y="2926080"/>
            <a:ext cx="5943600" cy="2286000"/>
          </a:xfrm>
          <a:prstGeom prst="rect">
            <a:avLst/>
          </a:prstGeom>
          <a:noFill/>
        </p:spPr>
        <p:txBody>
          <a:bodyPr wrap="square" lIns="0" tIns="0" rIns="0" bIns="0"/>
          <a:lstStyle/>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每组织独立物理数据库，零跨租户数据泄露风险</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知识治理三层（原始语料→知识主干→题目资产）+ UPP五维能力评估</a:t>
            </a:r>
          </a:p>
          <a:p>
            <a:pPr algn="l">
              <a:lnSpc>
                <a:spcPct val="160000"/>
              </a:lnSpc>
              <a:spcAft>
                <a:spcPts val="1000"/>
              </a:spcAft>
            </a:pPr>
            <a:r>
              <a:rPr sz="1400" b="0">
                <a:solidFill>
                  <a:srgbClr val="F06000"/>
                </a:solidFill>
                <a:latin typeface="微软雅黑"/>
              </a:rPr>
              <a:t>● </a:t>
            </a:r>
            <a:r>
              <a:rPr sz="1400" b="0">
                <a:solidFill>
                  <a:srgbClr val="333333"/>
                </a:solidFill>
                <a:latin typeface="微软雅黑"/>
              </a:rPr>
              <a:t>把隐性经验、文档SOP转化为可量化、可训练、可追溯的数字资产</a:t>
            </a:r>
          </a:p>
        </p:txBody>
      </p:sp>
      <p:pic>
        <p:nvPicPr>
          <p:cNvPr id="8" name="Picture 7" descr="zhilianyuan.jpg"/>
          <p:cNvPicPr>
            <a:picLocks noChangeAspect="1"/>
          </p:cNvPicPr>
          <p:nvPr/>
        </p:nvPicPr>
        <p:blipFill>
          <a:blip r:embed="rId3"/>
          <a:stretch>
            <a:fillRect/>
          </a:stretch>
        </p:blipFill>
        <p:spPr>
          <a:xfrm>
            <a:off x="7590201" y="1554480"/>
            <a:ext cx="3703152" cy="49363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把岗位、知识、训练、结果接成一条管理链路。</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17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B3D"/>
        </a:solidFill>
        <a:effectLst/>
      </p:bgPr>
    </p:bg>
    <p:spTree>
      <p:nvGrpSpPr>
        <p:cNvPr id="1" name=""/>
        <p:cNvGrpSpPr/>
        <p:nvPr/>
      </p:nvGrpSpPr>
      <p:grpSpPr>
        <a:xfrm>
          <a:off x="0" y="0"/>
          <a:ext cx="0" cy="0"/>
          <a:chOff x="0" y="0"/>
          <a:chExt cx="0" cy="0"/>
        </a:xfrm>
      </p:grpSpPr>
      <p:pic>
        <p:nvPicPr>
          <p:cNvPr id="2" name="Picture 1" descr="chapter_industry.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286000"/>
            <a:ext cx="1828800" cy="548640"/>
          </a:xfrm>
          <a:prstGeom prst="rect">
            <a:avLst/>
          </a:prstGeom>
          <a:noFill/>
        </p:spPr>
        <p:txBody>
          <a:bodyPr wrap="square" lIns="0" tIns="0" rIns="0" bIns="0" anchor="t"/>
          <a:lstStyle/>
          <a:p>
            <a:pPr algn="l">
              <a:lnSpc>
                <a:spcPct val="120000"/>
              </a:lnSpc>
            </a:pPr>
            <a:r>
              <a:rPr sz="4800" b="1">
                <a:solidFill>
                  <a:srgbClr val="F06000"/>
                </a:solidFill>
                <a:latin typeface="Arial"/>
              </a:rPr>
              <a:t>08</a:t>
            </a:r>
          </a:p>
        </p:txBody>
      </p:sp>
      <p:sp>
        <p:nvSpPr>
          <p:cNvPr id="6" name="TextBox 5"/>
          <p:cNvSpPr txBox="1"/>
          <p:nvPr/>
        </p:nvSpPr>
        <p:spPr>
          <a:xfrm>
            <a:off x="731520" y="3017520"/>
            <a:ext cx="9144000" cy="731520"/>
          </a:xfrm>
          <a:prstGeom prst="rect">
            <a:avLst/>
          </a:prstGeom>
          <a:noFill/>
        </p:spPr>
        <p:txBody>
          <a:bodyPr wrap="square" lIns="0" tIns="0" rIns="0" bIns="0" anchor="t"/>
          <a:lstStyle/>
          <a:p>
            <a:pPr algn="l">
              <a:lnSpc>
                <a:spcPct val="120000"/>
              </a:lnSpc>
            </a:pPr>
            <a:r>
              <a:rPr sz="3600" b="1">
                <a:solidFill>
                  <a:srgbClr val="FFFFFF"/>
                </a:solidFill>
                <a:latin typeface="微软雅黑"/>
              </a:rPr>
              <a:t>落地实力证明：更多行业验证</a:t>
            </a:r>
          </a:p>
        </p:txBody>
      </p:sp>
      <p:sp>
        <p:nvSpPr>
          <p:cNvPr id="7" name="Rectangle 6"/>
          <p:cNvSpPr/>
          <p:nvPr/>
        </p:nvSpPr>
        <p:spPr>
          <a:xfrm>
            <a:off x="731520" y="3840480"/>
            <a:ext cx="1371600" cy="54864"/>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4114800"/>
            <a:ext cx="9144000" cy="548640"/>
          </a:xfrm>
          <a:prstGeom prst="rect">
            <a:avLst/>
          </a:prstGeom>
          <a:noFill/>
        </p:spPr>
        <p:txBody>
          <a:bodyPr wrap="square" lIns="0" tIns="0" rIns="0" bIns="0" anchor="t"/>
          <a:lstStyle/>
          <a:p>
            <a:pPr algn="l">
              <a:lnSpc>
                <a:spcPct val="120000"/>
              </a:lnSpc>
            </a:pPr>
            <a:r>
              <a:rPr sz="1800" b="0">
                <a:solidFill>
                  <a:srgbClr val="BBCCDD"/>
                </a:solidFill>
                <a:latin typeface="微软雅黑"/>
              </a:rPr>
              <a:t>五大产品平台之外，我们还以自建系统或深度顾问的身份</a:t>
            </a:r>
          </a:p>
        </p:txBody>
      </p:sp>
      <p:sp>
        <p:nvSpPr>
          <p:cNvPr id="9" name="TextBox 8"/>
          <p:cNvSpPr txBox="1"/>
          <p:nvPr/>
        </p:nvSpPr>
        <p:spPr>
          <a:xfrm>
            <a:off x="731520" y="4663440"/>
            <a:ext cx="9144000" cy="457200"/>
          </a:xfrm>
          <a:prstGeom prst="rect">
            <a:avLst/>
          </a:prstGeom>
          <a:noFill/>
        </p:spPr>
        <p:txBody>
          <a:bodyPr wrap="square" lIns="0" tIns="0" rIns="0" bIns="0" anchor="t"/>
          <a:lstStyle/>
          <a:p>
            <a:pPr algn="l">
              <a:lnSpc>
                <a:spcPct val="120000"/>
              </a:lnSpc>
            </a:pPr>
            <a:r>
              <a:rPr sz="1600" b="0">
                <a:solidFill>
                  <a:srgbClr val="99AABB"/>
                </a:solidFill>
                <a:latin typeface="微软雅黑"/>
              </a:rPr>
              <a:t>参与了生物医药、智慧医疗、体育科技、航天等领域的项目</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8899BB"/>
                </a:solidFill>
                <a:latin typeface="微软雅黑"/>
              </a:rPr>
              <a:t>18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54864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08-1 · RekonBio · 药物靶点发现系统</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药物靶点发现系统</a:t>
            </a:r>
          </a:p>
        </p:txBody>
      </p:sp>
      <p:sp>
        <p:nvSpPr>
          <p:cNvPr id="5" name="TextBox 4"/>
          <p:cNvSpPr txBox="1"/>
          <p:nvPr/>
        </p:nvSpPr>
        <p:spPr>
          <a:xfrm>
            <a:off x="731520" y="1920240"/>
            <a:ext cx="6400800" cy="457200"/>
          </a:xfrm>
          <a:prstGeom prst="rect">
            <a:avLst/>
          </a:prstGeom>
          <a:noFill/>
        </p:spPr>
        <p:txBody>
          <a:bodyPr wrap="square" lIns="0" tIns="0" rIns="0" bIns="0" anchor="t"/>
          <a:lstStyle/>
          <a:p>
            <a:pPr algn="l">
              <a:lnSpc>
                <a:spcPct val="120000"/>
              </a:lnSpc>
            </a:pPr>
            <a:r>
              <a:rPr sz="1500" b="0">
                <a:solidFill>
                  <a:srgbClr val="666666"/>
                </a:solidFill>
                <a:latin typeface="微软雅黑"/>
              </a:rPr>
              <a:t>星河图Nexus架构 · 面向药企研发部与CRO</a:t>
            </a:r>
          </a:p>
        </p:txBody>
      </p:sp>
      <p:sp>
        <p:nvSpPr>
          <p:cNvPr id="6" name="Rectangle 5"/>
          <p:cNvSpPr/>
          <p:nvPr/>
        </p:nvSpPr>
        <p:spPr>
          <a:xfrm>
            <a:off x="731520" y="246888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2926080"/>
            <a:ext cx="5943600" cy="2560320"/>
          </a:xfrm>
          <a:prstGeom prst="rect">
            <a:avLst/>
          </a:prstGeom>
          <a:noFill/>
        </p:spPr>
        <p:txBody>
          <a:bodyPr wrap="square" lIns="0" tIns="0" rIns="0" bIns="0"/>
          <a:lstStyle/>
          <a:p>
            <a:pPr algn="l">
              <a:lnSpc>
                <a:spcPct val="160000"/>
              </a:lnSpc>
              <a:spcAft>
                <a:spcPts val="1000"/>
              </a:spcAft>
            </a:pPr>
            <a:r>
              <a:rPr sz="1300" b="0">
                <a:solidFill>
                  <a:srgbClr val="F06000"/>
                </a:solidFill>
                <a:latin typeface="微软雅黑"/>
              </a:rPr>
              <a:t>● </a:t>
            </a:r>
            <a:r>
              <a:rPr sz="1300" b="0">
                <a:solidFill>
                  <a:srgbClr val="333333"/>
                </a:solidFill>
                <a:latin typeface="微软雅黑"/>
              </a:rPr>
              <a:t>融合疾病-基因-蛋白-通路-文献五类知识图谱，支持5跳复杂推理，人工数周初筛压缩至数分钟</a:t>
            </a:r>
          </a:p>
          <a:p>
            <a:pPr algn="l">
              <a:lnSpc>
                <a:spcPct val="160000"/>
              </a:lnSpc>
              <a:spcAft>
                <a:spcPts val="1000"/>
              </a:spcAft>
            </a:pPr>
            <a:r>
              <a:rPr sz="1300" b="0">
                <a:solidFill>
                  <a:srgbClr val="F06000"/>
                </a:solidFill>
                <a:latin typeface="微软雅黑"/>
              </a:rPr>
              <a:t>● </a:t>
            </a:r>
            <a:r>
              <a:rPr sz="1300" b="0">
                <a:solidFill>
                  <a:srgbClr val="333333"/>
                </a:solidFill>
                <a:latin typeface="微软雅黑"/>
              </a:rPr>
              <a:t>配套系统RekonBio·Omics：接入TCGA、GEO、AlphaFold等公开数据源，从实验数据挖掘候选靶点，比文献发表早1-2年</a:t>
            </a:r>
          </a:p>
          <a:p>
            <a:pPr algn="l">
              <a:lnSpc>
                <a:spcPct val="160000"/>
              </a:lnSpc>
              <a:spcAft>
                <a:spcPts val="1000"/>
              </a:spcAft>
            </a:pPr>
            <a:r>
              <a:rPr sz="1300" b="0">
                <a:solidFill>
                  <a:srgbClr val="F06000"/>
                </a:solidFill>
                <a:latin typeface="微软雅黑"/>
              </a:rPr>
              <a:t>● </a:t>
            </a:r>
            <a:r>
              <a:rPr sz="1300" b="0">
                <a:solidFill>
                  <a:srgbClr val="333333"/>
                </a:solidFill>
                <a:latin typeface="微软雅黑"/>
              </a:rPr>
              <a:t>两套系统上下游协同，形成"挖掘-验证"闭环</a:t>
            </a:r>
          </a:p>
        </p:txBody>
      </p:sp>
      <p:pic>
        <p:nvPicPr>
          <p:cNvPr id="8" name="Picture 7" descr="biotech.jpg"/>
          <p:cNvPicPr>
            <a:picLocks noChangeAspect="1"/>
          </p:cNvPicPr>
          <p:nvPr/>
        </p:nvPicPr>
        <p:blipFill>
          <a:blip r:embed="rId3"/>
          <a:stretch>
            <a:fillRect/>
          </a:stretch>
        </p:blipFill>
        <p:spPr>
          <a:xfrm>
            <a:off x="7772400" y="1384331"/>
            <a:ext cx="3626077" cy="48335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从"大海捞针"到"精准制导"，生物医药AI的完整技术纵深。</a:t>
            </a:r>
          </a:p>
        </p:txBody>
      </p:sp>
      <p:sp>
        <p:nvSpPr>
          <p:cNvPr id="11" name="TextBox 10"/>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19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457200" y="274320"/>
            <a:ext cx="1097280" cy="1097280"/>
          </a:xfrm>
          <a:prstGeom prst="rect">
            <a:avLst/>
          </a:prstGeom>
        </p:spPr>
      </p:pic>
      <p:sp>
        <p:nvSpPr>
          <p:cNvPr id="3" name="TextBox 2"/>
          <p:cNvSpPr txBox="1"/>
          <p:nvPr/>
        </p:nvSpPr>
        <p:spPr>
          <a:xfrm>
            <a:off x="731520" y="822960"/>
            <a:ext cx="54864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08-2 · 轶德医疗 · AI手术显微镜</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600" b="1">
                <a:solidFill>
                  <a:srgbClr val="0A1B3D"/>
                </a:solidFill>
                <a:latin typeface="微软雅黑"/>
              </a:rPr>
              <a:t>AI手术显微镜</a:t>
            </a:r>
          </a:p>
        </p:txBody>
      </p:sp>
      <p:sp>
        <p:nvSpPr>
          <p:cNvPr id="5" name="TextBox 4"/>
          <p:cNvSpPr txBox="1"/>
          <p:nvPr/>
        </p:nvSpPr>
        <p:spPr>
          <a:xfrm>
            <a:off x="731520" y="1920240"/>
            <a:ext cx="6400800" cy="457200"/>
          </a:xfrm>
          <a:prstGeom prst="rect">
            <a:avLst/>
          </a:prstGeom>
          <a:noFill/>
        </p:spPr>
        <p:txBody>
          <a:bodyPr wrap="square" lIns="0" tIns="0" rIns="0" bIns="0" anchor="t"/>
          <a:lstStyle/>
          <a:p>
            <a:pPr algn="l">
              <a:lnSpc>
                <a:spcPct val="120000"/>
              </a:lnSpc>
            </a:pPr>
            <a:r>
              <a:rPr sz="1500" b="0">
                <a:solidFill>
                  <a:srgbClr val="666666"/>
                </a:solidFill>
                <a:latin typeface="微软雅黑"/>
              </a:rPr>
              <a:t>星慧眼Vision架构 · 眼科手术辅助 · 方案架构师角色</a:t>
            </a:r>
          </a:p>
        </p:txBody>
      </p:sp>
      <p:sp>
        <p:nvSpPr>
          <p:cNvPr id="6" name="Rectangle 5"/>
          <p:cNvSpPr/>
          <p:nvPr/>
        </p:nvSpPr>
        <p:spPr>
          <a:xfrm>
            <a:off x="731520" y="246888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2926080"/>
            <a:ext cx="5943600" cy="2560320"/>
          </a:xfrm>
          <a:prstGeom prst="rect">
            <a:avLst/>
          </a:prstGeom>
          <a:noFill/>
        </p:spPr>
        <p:txBody>
          <a:bodyPr wrap="square" lIns="0" tIns="0" rIns="0" bIns="0"/>
          <a:lstStyle/>
          <a:p>
            <a:pPr algn="l">
              <a:lnSpc>
                <a:spcPct val="160000"/>
              </a:lnSpc>
              <a:spcAft>
                <a:spcPts val="1000"/>
              </a:spcAft>
            </a:pPr>
            <a:r>
              <a:rPr sz="1300" b="0">
                <a:solidFill>
                  <a:srgbClr val="F06000"/>
                </a:solidFill>
                <a:latin typeface="微软雅黑"/>
              </a:rPr>
              <a:t>● </a:t>
            </a:r>
            <a:r>
              <a:rPr sz="1300" b="0">
                <a:solidFill>
                  <a:srgbClr val="333333"/>
                </a:solidFill>
                <a:latin typeface="微软雅黑"/>
              </a:rPr>
              <a:t>为国产手术显微镜叠加AI能力，眼科场景首发，外置AI计算盒不改主机结构、不影响注册证合规</a:t>
            </a:r>
          </a:p>
          <a:p>
            <a:pPr algn="l">
              <a:lnSpc>
                <a:spcPct val="160000"/>
              </a:lnSpc>
              <a:spcAft>
                <a:spcPts val="1000"/>
              </a:spcAft>
            </a:pPr>
            <a:r>
              <a:rPr sz="1300" b="0">
                <a:solidFill>
                  <a:srgbClr val="F06000"/>
                </a:solidFill>
                <a:latin typeface="微软雅黑"/>
              </a:rPr>
              <a:t>● </a:t>
            </a:r>
            <a:r>
              <a:rPr sz="1300" b="0">
                <a:solidFill>
                  <a:srgbClr val="333333"/>
                </a:solidFill>
                <a:latin typeface="微软雅黑"/>
              </a:rPr>
              <a:t>40万轻量化预算，3个月快速上线；搭载AI机型溢价30-50%，年增收150-200万元</a:t>
            </a:r>
          </a:p>
          <a:p>
            <a:pPr algn="l">
              <a:lnSpc>
                <a:spcPct val="160000"/>
              </a:lnSpc>
              <a:spcAft>
                <a:spcPts val="1000"/>
              </a:spcAft>
            </a:pPr>
            <a:r>
              <a:rPr sz="1300" b="0">
                <a:solidFill>
                  <a:srgbClr val="F06000"/>
                </a:solidFill>
                <a:latin typeface="微软雅黑"/>
              </a:rPr>
              <a:t>● </a:t>
            </a:r>
            <a:r>
              <a:rPr sz="1300" b="0">
                <a:solidFill>
                  <a:srgbClr val="333333"/>
                </a:solidFill>
                <a:latin typeface="微软雅黑"/>
              </a:rPr>
              <a:t>图像超分增强4倍清晰度，推理延迟&lt;50ms满足手术实时性要求</a:t>
            </a:r>
          </a:p>
        </p:txBody>
      </p:sp>
      <p:pic>
        <p:nvPicPr>
          <p:cNvPr id="8" name="Picture 7" descr="medical.jpg"/>
          <p:cNvPicPr>
            <a:picLocks noChangeAspect="1"/>
          </p:cNvPicPr>
          <p:nvPr/>
        </p:nvPicPr>
        <p:blipFill>
          <a:blip r:embed="rId3"/>
          <a:stretch>
            <a:fillRect/>
          </a:stretch>
        </p:blipFill>
        <p:spPr>
          <a:xfrm>
            <a:off x="7706845" y="1373029"/>
            <a:ext cx="3565959" cy="47534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传统医疗器械企业AI转型的完整参考方案。</a:t>
            </a:r>
          </a:p>
        </p:txBody>
      </p:sp>
      <p:sp>
        <p:nvSpPr>
          <p:cNvPr id="11" name="TextBox 10"/>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20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08-3 · 更多跨行业项目</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行业案例矩阵</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57200" y="2377440"/>
            <a:ext cx="2194560"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57200" y="2651760"/>
            <a:ext cx="2194560" cy="640080"/>
          </a:xfrm>
          <a:prstGeom prst="rect">
            <a:avLst/>
          </a:prstGeom>
          <a:noFill/>
        </p:spPr>
        <p:txBody>
          <a:bodyPr wrap="square" lIns="0" tIns="0" rIns="0" bIns="0" anchor="t"/>
          <a:lstStyle/>
          <a:p>
            <a:pPr algn="ctr">
              <a:lnSpc>
                <a:spcPct val="120000"/>
              </a:lnSpc>
            </a:pPr>
            <a:r>
              <a:rPr sz="3200" b="0">
                <a:solidFill>
                  <a:srgbClr val="F06000"/>
                </a:solidFill>
                <a:latin typeface="微软雅黑"/>
              </a:rPr>
              <a:t>🦾</a:t>
            </a:r>
          </a:p>
        </p:txBody>
      </p:sp>
      <p:sp>
        <p:nvSpPr>
          <p:cNvPr id="8" name="TextBox 7"/>
          <p:cNvSpPr txBox="1"/>
          <p:nvPr/>
        </p:nvSpPr>
        <p:spPr>
          <a:xfrm>
            <a:off x="594360" y="3383280"/>
            <a:ext cx="1920240" cy="640080"/>
          </a:xfrm>
          <a:prstGeom prst="rect">
            <a:avLst/>
          </a:prstGeom>
          <a:noFill/>
        </p:spPr>
        <p:txBody>
          <a:bodyPr wrap="square" lIns="0" tIns="0" rIns="0" bIns="0" anchor="t"/>
          <a:lstStyle/>
          <a:p>
            <a:pPr algn="ctr">
              <a:lnSpc>
                <a:spcPct val="130000"/>
              </a:lnSpc>
            </a:pPr>
            <a:r>
              <a:rPr sz="1200" b="1">
                <a:solidFill>
                  <a:srgbClr val="0A1B3D"/>
                </a:solidFill>
                <a:latin typeface="微软雅黑"/>
              </a:rPr>
              <a:t>普朗克智能·AI外骨骼机器人</a:t>
            </a:r>
          </a:p>
        </p:txBody>
      </p:sp>
      <p:sp>
        <p:nvSpPr>
          <p:cNvPr id="9" name="Rounded Rectangle 8"/>
          <p:cNvSpPr/>
          <p:nvPr/>
        </p:nvSpPr>
        <p:spPr>
          <a:xfrm>
            <a:off x="868680" y="4114800"/>
            <a:ext cx="1371600" cy="320040"/>
          </a:xfrm>
          <a:prstGeom prst="round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4142232"/>
            <a:ext cx="1371600" cy="274320"/>
          </a:xfrm>
          <a:prstGeom prst="rect">
            <a:avLst/>
          </a:prstGeom>
          <a:noFill/>
        </p:spPr>
        <p:txBody>
          <a:bodyPr wrap="square" lIns="0" tIns="0" rIns="0" bIns="0" anchor="t"/>
          <a:lstStyle/>
          <a:p>
            <a:pPr algn="ctr">
              <a:lnSpc>
                <a:spcPct val="120000"/>
              </a:lnSpc>
            </a:pPr>
            <a:r>
              <a:rPr sz="1000" b="0">
                <a:solidFill>
                  <a:srgbClr val="FFFFFF"/>
                </a:solidFill>
                <a:latin typeface="微软雅黑"/>
              </a:rPr>
              <a:t>算法架构顾问</a:t>
            </a:r>
          </a:p>
        </p:txBody>
      </p:sp>
      <p:sp>
        <p:nvSpPr>
          <p:cNvPr id="11" name="TextBox 10"/>
          <p:cNvSpPr txBox="1"/>
          <p:nvPr/>
        </p:nvSpPr>
        <p:spPr>
          <a:xfrm>
            <a:off x="594360" y="4572000"/>
            <a:ext cx="1920240" cy="1097280"/>
          </a:xfrm>
          <a:prstGeom prst="rect">
            <a:avLst/>
          </a:prstGeom>
          <a:noFill/>
        </p:spPr>
        <p:txBody>
          <a:bodyPr wrap="square" lIns="0" tIns="0" rIns="0" bIns="0" anchor="t"/>
          <a:lstStyle/>
          <a:p>
            <a:pPr algn="l">
              <a:lnSpc>
                <a:spcPct val="140000"/>
              </a:lnSpc>
            </a:pPr>
            <a:r>
              <a:rPr sz="1000" b="0">
                <a:solidFill>
                  <a:srgbClr val="666666"/>
                </a:solidFill>
                <a:latin typeface="微软雅黑"/>
              </a:rPr>
              <a:t>三层AI控制体系：PID硬实时&lt;1ms+步态识别100-200ms+意图预测；主笔行业技术白皮书支撑企业A轮融资</a:t>
            </a:r>
          </a:p>
        </p:txBody>
      </p:sp>
      <p:sp>
        <p:nvSpPr>
          <p:cNvPr id="12" name="Rounded Rectangle 11"/>
          <p:cNvSpPr/>
          <p:nvPr/>
        </p:nvSpPr>
        <p:spPr>
          <a:xfrm>
            <a:off x="2761488" y="2377440"/>
            <a:ext cx="2194560"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761488" y="2651760"/>
            <a:ext cx="2194560" cy="640080"/>
          </a:xfrm>
          <a:prstGeom prst="rect">
            <a:avLst/>
          </a:prstGeom>
          <a:noFill/>
        </p:spPr>
        <p:txBody>
          <a:bodyPr wrap="square" lIns="0" tIns="0" rIns="0" bIns="0" anchor="t"/>
          <a:lstStyle/>
          <a:p>
            <a:pPr algn="ctr">
              <a:lnSpc>
                <a:spcPct val="120000"/>
              </a:lnSpc>
            </a:pPr>
            <a:r>
              <a:rPr sz="3200" b="0">
                <a:solidFill>
                  <a:srgbClr val="F06000"/>
                </a:solidFill>
                <a:latin typeface="微软雅黑"/>
              </a:rPr>
              <a:t>🛰</a:t>
            </a:r>
          </a:p>
        </p:txBody>
      </p:sp>
      <p:sp>
        <p:nvSpPr>
          <p:cNvPr id="14" name="TextBox 13"/>
          <p:cNvSpPr txBox="1"/>
          <p:nvPr/>
        </p:nvSpPr>
        <p:spPr>
          <a:xfrm>
            <a:off x="2898648" y="3383280"/>
            <a:ext cx="1920240" cy="640080"/>
          </a:xfrm>
          <a:prstGeom prst="rect">
            <a:avLst/>
          </a:prstGeom>
          <a:noFill/>
        </p:spPr>
        <p:txBody>
          <a:bodyPr wrap="square" lIns="0" tIns="0" rIns="0" bIns="0" anchor="t"/>
          <a:lstStyle/>
          <a:p>
            <a:pPr algn="ctr">
              <a:lnSpc>
                <a:spcPct val="130000"/>
              </a:lnSpc>
            </a:pPr>
            <a:r>
              <a:rPr sz="1200" b="1">
                <a:solidFill>
                  <a:srgbClr val="0A1B3D"/>
                </a:solidFill>
                <a:latin typeface="微软雅黑"/>
              </a:rPr>
              <a:t>鲲视科技·南方空间</a:t>
            </a:r>
          </a:p>
        </p:txBody>
      </p:sp>
      <p:sp>
        <p:nvSpPr>
          <p:cNvPr id="15" name="Rounded Rectangle 14"/>
          <p:cNvSpPr/>
          <p:nvPr/>
        </p:nvSpPr>
        <p:spPr>
          <a:xfrm>
            <a:off x="3172968" y="4114800"/>
            <a:ext cx="1371600" cy="320040"/>
          </a:xfrm>
          <a:prstGeom prst="round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172968" y="4142232"/>
            <a:ext cx="1371600" cy="274320"/>
          </a:xfrm>
          <a:prstGeom prst="rect">
            <a:avLst/>
          </a:prstGeom>
          <a:noFill/>
        </p:spPr>
        <p:txBody>
          <a:bodyPr wrap="square" lIns="0" tIns="0" rIns="0" bIns="0" anchor="t"/>
          <a:lstStyle/>
          <a:p>
            <a:pPr algn="ctr">
              <a:lnSpc>
                <a:spcPct val="120000"/>
              </a:lnSpc>
            </a:pPr>
            <a:r>
              <a:rPr sz="1000" b="0">
                <a:solidFill>
                  <a:srgbClr val="FFFFFF"/>
                </a:solidFill>
                <a:latin typeface="微软雅黑"/>
              </a:rPr>
              <a:t>资本顾问/技术顾问</a:t>
            </a:r>
          </a:p>
        </p:txBody>
      </p:sp>
      <p:sp>
        <p:nvSpPr>
          <p:cNvPr id="17" name="TextBox 16"/>
          <p:cNvSpPr txBox="1"/>
          <p:nvPr/>
        </p:nvSpPr>
        <p:spPr>
          <a:xfrm>
            <a:off x="2898648" y="4572000"/>
            <a:ext cx="1920240" cy="1097280"/>
          </a:xfrm>
          <a:prstGeom prst="rect">
            <a:avLst/>
          </a:prstGeom>
          <a:noFill/>
        </p:spPr>
        <p:txBody>
          <a:bodyPr wrap="square" lIns="0" tIns="0" rIns="0" bIns="0" anchor="t"/>
          <a:lstStyle/>
          <a:p>
            <a:pPr algn="l">
              <a:lnSpc>
                <a:spcPct val="140000"/>
              </a:lnSpc>
            </a:pPr>
            <a:r>
              <a:rPr sz="1000" b="0">
                <a:solidFill>
                  <a:srgbClr val="666666"/>
                </a:solidFill>
                <a:latin typeface="微软雅黑"/>
              </a:rPr>
              <a:t>参与超低轨卫星(VLEO)电推进技术路线规划，完成投资人技术包装文件</a:t>
            </a:r>
          </a:p>
        </p:txBody>
      </p:sp>
      <p:sp>
        <p:nvSpPr>
          <p:cNvPr id="18" name="Rounded Rectangle 17"/>
          <p:cNvSpPr/>
          <p:nvPr/>
        </p:nvSpPr>
        <p:spPr>
          <a:xfrm>
            <a:off x="5065776" y="2377440"/>
            <a:ext cx="2194560"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065776" y="2651760"/>
            <a:ext cx="2194560" cy="640080"/>
          </a:xfrm>
          <a:prstGeom prst="rect">
            <a:avLst/>
          </a:prstGeom>
          <a:noFill/>
        </p:spPr>
        <p:txBody>
          <a:bodyPr wrap="square" lIns="0" tIns="0" rIns="0" bIns="0" anchor="t"/>
          <a:lstStyle/>
          <a:p>
            <a:pPr algn="ctr">
              <a:lnSpc>
                <a:spcPct val="120000"/>
              </a:lnSpc>
            </a:pPr>
            <a:r>
              <a:rPr sz="3200" b="0">
                <a:solidFill>
                  <a:srgbClr val="F06000"/>
                </a:solidFill>
                <a:latin typeface="微软雅黑"/>
              </a:rPr>
              <a:t>🏀</a:t>
            </a:r>
          </a:p>
        </p:txBody>
      </p:sp>
      <p:sp>
        <p:nvSpPr>
          <p:cNvPr id="20" name="TextBox 19"/>
          <p:cNvSpPr txBox="1"/>
          <p:nvPr/>
        </p:nvSpPr>
        <p:spPr>
          <a:xfrm>
            <a:off x="5202936" y="3383280"/>
            <a:ext cx="1920240" cy="640080"/>
          </a:xfrm>
          <a:prstGeom prst="rect">
            <a:avLst/>
          </a:prstGeom>
          <a:noFill/>
        </p:spPr>
        <p:txBody>
          <a:bodyPr wrap="square" lIns="0" tIns="0" rIns="0" bIns="0" anchor="t"/>
          <a:lstStyle/>
          <a:p>
            <a:pPr algn="ctr">
              <a:lnSpc>
                <a:spcPct val="130000"/>
              </a:lnSpc>
            </a:pPr>
            <a:r>
              <a:rPr sz="1200" b="1">
                <a:solidFill>
                  <a:srgbClr val="0A1B3D"/>
                </a:solidFill>
                <a:latin typeface="微软雅黑"/>
              </a:rPr>
              <a:t>球秀科技·体育AI</a:t>
            </a:r>
          </a:p>
        </p:txBody>
      </p:sp>
      <p:sp>
        <p:nvSpPr>
          <p:cNvPr id="21" name="Rounded Rectangle 20"/>
          <p:cNvSpPr/>
          <p:nvPr/>
        </p:nvSpPr>
        <p:spPr>
          <a:xfrm>
            <a:off x="5477256" y="4114800"/>
            <a:ext cx="1371600" cy="320040"/>
          </a:xfrm>
          <a:prstGeom prst="round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477256" y="4142232"/>
            <a:ext cx="1371600" cy="274320"/>
          </a:xfrm>
          <a:prstGeom prst="rect">
            <a:avLst/>
          </a:prstGeom>
          <a:noFill/>
        </p:spPr>
        <p:txBody>
          <a:bodyPr wrap="square" lIns="0" tIns="0" rIns="0" bIns="0" anchor="t"/>
          <a:lstStyle/>
          <a:p>
            <a:pPr algn="ctr">
              <a:lnSpc>
                <a:spcPct val="120000"/>
              </a:lnSpc>
            </a:pPr>
            <a:r>
              <a:rPr sz="1000" b="0">
                <a:solidFill>
                  <a:srgbClr val="FFFFFF"/>
                </a:solidFill>
                <a:latin typeface="微软雅黑"/>
              </a:rPr>
              <a:t>AI建模顾问</a:t>
            </a:r>
          </a:p>
        </p:txBody>
      </p:sp>
      <p:sp>
        <p:nvSpPr>
          <p:cNvPr id="23" name="TextBox 22"/>
          <p:cNvSpPr txBox="1"/>
          <p:nvPr/>
        </p:nvSpPr>
        <p:spPr>
          <a:xfrm>
            <a:off x="5202936" y="4572000"/>
            <a:ext cx="1920240" cy="1097280"/>
          </a:xfrm>
          <a:prstGeom prst="rect">
            <a:avLst/>
          </a:prstGeom>
          <a:noFill/>
        </p:spPr>
        <p:txBody>
          <a:bodyPr wrap="square" lIns="0" tIns="0" rIns="0" bIns="0" anchor="t"/>
          <a:lstStyle/>
          <a:p>
            <a:pPr algn="l">
              <a:lnSpc>
                <a:spcPct val="140000"/>
              </a:lnSpc>
            </a:pPr>
            <a:r>
              <a:rPr sz="1000" b="0">
                <a:solidFill>
                  <a:srgbClr val="666666"/>
                </a:solidFill>
                <a:latin typeface="微软雅黑"/>
              </a:rPr>
              <a:t>18种篮球动作识别准确率≥98.3%，覆盖2000+球馆、200万+会员</a:t>
            </a:r>
          </a:p>
        </p:txBody>
      </p:sp>
      <p:sp>
        <p:nvSpPr>
          <p:cNvPr id="24" name="Rounded Rectangle 23"/>
          <p:cNvSpPr/>
          <p:nvPr/>
        </p:nvSpPr>
        <p:spPr>
          <a:xfrm>
            <a:off x="7370064" y="2377440"/>
            <a:ext cx="2194560"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370064" y="2651760"/>
            <a:ext cx="2194560" cy="640080"/>
          </a:xfrm>
          <a:prstGeom prst="rect">
            <a:avLst/>
          </a:prstGeom>
          <a:noFill/>
        </p:spPr>
        <p:txBody>
          <a:bodyPr wrap="square" lIns="0" tIns="0" rIns="0" bIns="0" anchor="t"/>
          <a:lstStyle/>
          <a:p>
            <a:pPr algn="ctr">
              <a:lnSpc>
                <a:spcPct val="120000"/>
              </a:lnSpc>
            </a:pPr>
            <a:r>
              <a:rPr sz="3200" b="0">
                <a:solidFill>
                  <a:srgbClr val="F06000"/>
                </a:solidFill>
                <a:latin typeface="微软雅黑"/>
              </a:rPr>
              <a:t>🎡</a:t>
            </a:r>
          </a:p>
        </p:txBody>
      </p:sp>
      <p:sp>
        <p:nvSpPr>
          <p:cNvPr id="26" name="TextBox 25"/>
          <p:cNvSpPr txBox="1"/>
          <p:nvPr/>
        </p:nvSpPr>
        <p:spPr>
          <a:xfrm>
            <a:off x="7507224" y="3383280"/>
            <a:ext cx="1920240" cy="640080"/>
          </a:xfrm>
          <a:prstGeom prst="rect">
            <a:avLst/>
          </a:prstGeom>
          <a:noFill/>
        </p:spPr>
        <p:txBody>
          <a:bodyPr wrap="square" lIns="0" tIns="0" rIns="0" bIns="0" anchor="t"/>
          <a:lstStyle/>
          <a:p>
            <a:pPr algn="ctr">
              <a:lnSpc>
                <a:spcPct val="130000"/>
              </a:lnSpc>
            </a:pPr>
            <a:r>
              <a:rPr sz="1200" b="1">
                <a:solidFill>
                  <a:srgbClr val="0A1B3D"/>
                </a:solidFill>
                <a:latin typeface="微软雅黑"/>
              </a:rPr>
              <a:t>小人国·文旅数据智能</a:t>
            </a:r>
          </a:p>
        </p:txBody>
      </p:sp>
      <p:sp>
        <p:nvSpPr>
          <p:cNvPr id="27" name="TextBox 26"/>
          <p:cNvSpPr txBox="1"/>
          <p:nvPr/>
        </p:nvSpPr>
        <p:spPr>
          <a:xfrm>
            <a:off x="7507224" y="4206240"/>
            <a:ext cx="1920240" cy="1097280"/>
          </a:xfrm>
          <a:prstGeom prst="rect">
            <a:avLst/>
          </a:prstGeom>
          <a:noFill/>
        </p:spPr>
        <p:txBody>
          <a:bodyPr wrap="square" lIns="0" tIns="0" rIns="0" bIns="0" anchor="t"/>
          <a:lstStyle/>
          <a:p>
            <a:pPr algn="l">
              <a:lnSpc>
                <a:spcPct val="140000"/>
              </a:lnSpc>
            </a:pPr>
            <a:r>
              <a:rPr sz="1000" b="0" dirty="0">
                <a:solidFill>
                  <a:srgbClr val="666666"/>
                </a:solidFill>
                <a:latin typeface="微软雅黑"/>
              </a:rPr>
              <a:t>人流分析100+目标追踪、误差&lt;5%；游客预测趋势捕捉提前2-3周</a:t>
            </a:r>
          </a:p>
        </p:txBody>
      </p:sp>
      <p:sp>
        <p:nvSpPr>
          <p:cNvPr id="28" name="Rounded Rectangle 27"/>
          <p:cNvSpPr/>
          <p:nvPr/>
        </p:nvSpPr>
        <p:spPr>
          <a:xfrm>
            <a:off x="9674352" y="2377440"/>
            <a:ext cx="2194560"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9674352" y="2651760"/>
            <a:ext cx="2194560" cy="640080"/>
          </a:xfrm>
          <a:prstGeom prst="rect">
            <a:avLst/>
          </a:prstGeom>
          <a:noFill/>
        </p:spPr>
        <p:txBody>
          <a:bodyPr wrap="square" lIns="0" tIns="0" rIns="0" bIns="0" anchor="t"/>
          <a:lstStyle/>
          <a:p>
            <a:pPr algn="ctr">
              <a:lnSpc>
                <a:spcPct val="120000"/>
              </a:lnSpc>
            </a:pPr>
            <a:r>
              <a:rPr sz="3200" b="0">
                <a:solidFill>
                  <a:srgbClr val="F06000"/>
                </a:solidFill>
                <a:latin typeface="微软雅黑"/>
              </a:rPr>
              <a:t>🛤</a:t>
            </a:r>
          </a:p>
        </p:txBody>
      </p:sp>
      <p:sp>
        <p:nvSpPr>
          <p:cNvPr id="30" name="TextBox 29"/>
          <p:cNvSpPr txBox="1"/>
          <p:nvPr/>
        </p:nvSpPr>
        <p:spPr>
          <a:xfrm>
            <a:off x="9811512" y="3383280"/>
            <a:ext cx="1920240" cy="640080"/>
          </a:xfrm>
          <a:prstGeom prst="rect">
            <a:avLst/>
          </a:prstGeom>
          <a:noFill/>
        </p:spPr>
        <p:txBody>
          <a:bodyPr wrap="square" lIns="0" tIns="0" rIns="0" bIns="0" anchor="t"/>
          <a:lstStyle/>
          <a:p>
            <a:pPr algn="ctr">
              <a:lnSpc>
                <a:spcPct val="130000"/>
              </a:lnSpc>
            </a:pPr>
            <a:r>
              <a:rPr sz="1200" b="1">
                <a:solidFill>
                  <a:srgbClr val="0A1B3D"/>
                </a:solidFill>
                <a:latin typeface="微软雅黑"/>
              </a:rPr>
              <a:t>PathCoach·AI职业发展</a:t>
            </a:r>
          </a:p>
        </p:txBody>
      </p:sp>
      <p:sp>
        <p:nvSpPr>
          <p:cNvPr id="31" name="TextBox 30"/>
          <p:cNvSpPr txBox="1"/>
          <p:nvPr/>
        </p:nvSpPr>
        <p:spPr>
          <a:xfrm>
            <a:off x="9811512" y="4206240"/>
            <a:ext cx="1920240" cy="1097280"/>
          </a:xfrm>
          <a:prstGeom prst="rect">
            <a:avLst/>
          </a:prstGeom>
          <a:noFill/>
        </p:spPr>
        <p:txBody>
          <a:bodyPr wrap="square" lIns="0" tIns="0" rIns="0" bIns="0" anchor="t"/>
          <a:lstStyle/>
          <a:p>
            <a:pPr algn="l">
              <a:lnSpc>
                <a:spcPct val="140000"/>
              </a:lnSpc>
            </a:pPr>
            <a:r>
              <a:rPr sz="1000" b="0">
                <a:solidFill>
                  <a:srgbClr val="666666"/>
                </a:solidFill>
                <a:latin typeface="微软雅黑"/>
              </a:rPr>
              <a:t>基于自研HEP协议，决策全链路可审计</a:t>
            </a:r>
          </a:p>
        </p:txBody>
      </p:sp>
      <p:sp>
        <p:nvSpPr>
          <p:cNvPr id="32" name="TextBox 31"/>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既有自建系统，也有以顾问身份深度参与的跨界项目。</a:t>
            </a:r>
          </a:p>
        </p:txBody>
      </p:sp>
      <p:sp>
        <p:nvSpPr>
          <p:cNvPr id="33" name="TextBox 32"/>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21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09 · 通用AI落地产品</a:t>
            </a:r>
          </a:p>
        </p:txBody>
      </p:sp>
      <p:sp>
        <p:nvSpPr>
          <p:cNvPr id="4" name="TextBox 3"/>
          <p:cNvSpPr txBox="1"/>
          <p:nvPr/>
        </p:nvSpPr>
        <p:spPr>
          <a:xfrm>
            <a:off x="731520" y="1188720"/>
            <a:ext cx="7315200" cy="731520"/>
          </a:xfrm>
          <a:prstGeom prst="rect">
            <a:avLst/>
          </a:prstGeom>
          <a:noFill/>
        </p:spPr>
        <p:txBody>
          <a:bodyPr wrap="square" lIns="0" tIns="0" rIns="0" bIns="0" anchor="t"/>
          <a:lstStyle/>
          <a:p>
            <a:pPr algn="l">
              <a:lnSpc>
                <a:spcPct val="120000"/>
              </a:lnSpc>
            </a:pPr>
            <a:r>
              <a:rPr sz="2200" b="1">
                <a:solidFill>
                  <a:srgbClr val="0A1B3D"/>
                </a:solidFill>
                <a:latin typeface="微软雅黑"/>
              </a:rPr>
              <a:t>除专属系统外，也提供标准化通用AI能力，客户即插即用</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377440"/>
            <a:ext cx="21031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48640" y="2743200"/>
            <a:ext cx="2103120" cy="731520"/>
          </a:xfrm>
          <a:prstGeom prst="rect">
            <a:avLst/>
          </a:prstGeom>
          <a:noFill/>
        </p:spPr>
        <p:txBody>
          <a:bodyPr wrap="square" lIns="0" tIns="0" rIns="0" bIns="0" anchor="t"/>
          <a:lstStyle/>
          <a:p>
            <a:pPr algn="ctr">
              <a:lnSpc>
                <a:spcPct val="120000"/>
              </a:lnSpc>
            </a:pPr>
            <a:r>
              <a:rPr sz="3600" b="0">
                <a:solidFill>
                  <a:srgbClr val="0A1B3D"/>
                </a:solidFill>
                <a:latin typeface="微软雅黑"/>
              </a:rPr>
              <a:t>📚</a:t>
            </a:r>
          </a:p>
        </p:txBody>
      </p:sp>
      <p:sp>
        <p:nvSpPr>
          <p:cNvPr id="9" name="TextBox 8"/>
          <p:cNvSpPr txBox="1"/>
          <p:nvPr/>
        </p:nvSpPr>
        <p:spPr>
          <a:xfrm>
            <a:off x="731520" y="365760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企业级知识库</a:t>
            </a:r>
          </a:p>
        </p:txBody>
      </p:sp>
      <p:sp>
        <p:nvSpPr>
          <p:cNvPr id="10" name="Rectangle 9"/>
          <p:cNvSpPr/>
          <p:nvPr/>
        </p:nvSpPr>
        <p:spPr>
          <a:xfrm>
            <a:off x="1234440" y="4297680"/>
            <a:ext cx="731520" cy="2743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4480560"/>
            <a:ext cx="1737360" cy="822960"/>
          </a:xfrm>
          <a:prstGeom prst="rect">
            <a:avLst/>
          </a:prstGeom>
          <a:noFill/>
        </p:spPr>
        <p:txBody>
          <a:bodyPr wrap="square" lIns="0" tIns="0" rIns="0" bIns="0" anchor="t"/>
          <a:lstStyle/>
          <a:p>
            <a:pPr algn="ctr">
              <a:lnSpc>
                <a:spcPct val="140000"/>
              </a:lnSpc>
            </a:pPr>
            <a:r>
              <a:rPr sz="1100" b="0">
                <a:solidFill>
                  <a:srgbClr val="666666"/>
                </a:solidFill>
                <a:latin typeface="微软雅黑"/>
              </a:rPr>
              <a:t>按岗位分级推送知识，数据100%留在本地</a:t>
            </a:r>
          </a:p>
        </p:txBody>
      </p:sp>
      <p:sp>
        <p:nvSpPr>
          <p:cNvPr id="12" name="Rounded Rectangle 11"/>
          <p:cNvSpPr/>
          <p:nvPr/>
        </p:nvSpPr>
        <p:spPr>
          <a:xfrm>
            <a:off x="2834640" y="2377440"/>
            <a:ext cx="21031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2834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834640" y="2743200"/>
            <a:ext cx="2103120" cy="731520"/>
          </a:xfrm>
          <a:prstGeom prst="rect">
            <a:avLst/>
          </a:prstGeom>
          <a:noFill/>
        </p:spPr>
        <p:txBody>
          <a:bodyPr wrap="square" lIns="0" tIns="0" rIns="0" bIns="0" anchor="t"/>
          <a:lstStyle/>
          <a:p>
            <a:pPr algn="ctr">
              <a:lnSpc>
                <a:spcPct val="120000"/>
              </a:lnSpc>
            </a:pPr>
            <a:r>
              <a:rPr sz="3600" b="0">
                <a:solidFill>
                  <a:srgbClr val="0A1B3D"/>
                </a:solidFill>
                <a:latin typeface="微软雅黑"/>
              </a:rPr>
              <a:t>💬</a:t>
            </a:r>
          </a:p>
        </p:txBody>
      </p:sp>
      <p:sp>
        <p:nvSpPr>
          <p:cNvPr id="15" name="TextBox 14"/>
          <p:cNvSpPr txBox="1"/>
          <p:nvPr/>
        </p:nvSpPr>
        <p:spPr>
          <a:xfrm>
            <a:off x="3017520" y="365760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嵌入式AI</a:t>
            </a:r>
          </a:p>
        </p:txBody>
      </p:sp>
      <p:sp>
        <p:nvSpPr>
          <p:cNvPr id="16" name="Rectangle 15"/>
          <p:cNvSpPr/>
          <p:nvPr/>
        </p:nvSpPr>
        <p:spPr>
          <a:xfrm>
            <a:off x="3520440" y="4297680"/>
            <a:ext cx="731520" cy="2743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3017520" y="4480560"/>
            <a:ext cx="1737360" cy="822960"/>
          </a:xfrm>
          <a:prstGeom prst="rect">
            <a:avLst/>
          </a:prstGeom>
          <a:noFill/>
        </p:spPr>
        <p:txBody>
          <a:bodyPr wrap="square" lIns="0" tIns="0" rIns="0" bIns="0" anchor="t"/>
          <a:lstStyle/>
          <a:p>
            <a:pPr algn="ctr">
              <a:lnSpc>
                <a:spcPct val="140000"/>
              </a:lnSpc>
            </a:pPr>
            <a:r>
              <a:rPr sz="1100" b="0">
                <a:solidFill>
                  <a:srgbClr val="666666"/>
                </a:solidFill>
                <a:latin typeface="微软雅黑"/>
              </a:rPr>
              <a:t>无缝嵌入ERP/CRM/亚马逊后台，实时业务建议</a:t>
            </a:r>
          </a:p>
        </p:txBody>
      </p:sp>
      <p:sp>
        <p:nvSpPr>
          <p:cNvPr id="18" name="Rounded Rectangle 17"/>
          <p:cNvSpPr/>
          <p:nvPr/>
        </p:nvSpPr>
        <p:spPr>
          <a:xfrm>
            <a:off x="5120640" y="2377440"/>
            <a:ext cx="21031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120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120640" y="2743200"/>
            <a:ext cx="2103120" cy="731520"/>
          </a:xfrm>
          <a:prstGeom prst="rect">
            <a:avLst/>
          </a:prstGeom>
          <a:noFill/>
        </p:spPr>
        <p:txBody>
          <a:bodyPr wrap="square" lIns="0" tIns="0" rIns="0" bIns="0" anchor="t"/>
          <a:lstStyle/>
          <a:p>
            <a:pPr algn="ctr">
              <a:lnSpc>
                <a:spcPct val="120000"/>
              </a:lnSpc>
            </a:pPr>
            <a:r>
              <a:rPr sz="3600" b="0">
                <a:solidFill>
                  <a:srgbClr val="0A1B3D"/>
                </a:solidFill>
                <a:latin typeface="微软雅黑"/>
              </a:rPr>
              <a:t>🎧</a:t>
            </a:r>
          </a:p>
        </p:txBody>
      </p:sp>
      <p:sp>
        <p:nvSpPr>
          <p:cNvPr id="21" name="TextBox 20"/>
          <p:cNvSpPr txBox="1"/>
          <p:nvPr/>
        </p:nvSpPr>
        <p:spPr>
          <a:xfrm>
            <a:off x="5303520" y="365760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数字员工</a:t>
            </a:r>
          </a:p>
        </p:txBody>
      </p:sp>
      <p:sp>
        <p:nvSpPr>
          <p:cNvPr id="22" name="Rectangle 21"/>
          <p:cNvSpPr/>
          <p:nvPr/>
        </p:nvSpPr>
        <p:spPr>
          <a:xfrm>
            <a:off x="5806440" y="4297680"/>
            <a:ext cx="731520" cy="2743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303520" y="4480560"/>
            <a:ext cx="1737360" cy="822960"/>
          </a:xfrm>
          <a:prstGeom prst="rect">
            <a:avLst/>
          </a:prstGeom>
          <a:noFill/>
        </p:spPr>
        <p:txBody>
          <a:bodyPr wrap="square" lIns="0" tIns="0" rIns="0" bIns="0" anchor="t"/>
          <a:lstStyle/>
          <a:p>
            <a:pPr algn="ctr">
              <a:lnSpc>
                <a:spcPct val="140000"/>
              </a:lnSpc>
            </a:pPr>
            <a:r>
              <a:rPr sz="1100" b="0">
                <a:solidFill>
                  <a:srgbClr val="666666"/>
                </a:solidFill>
                <a:latin typeface="微软雅黑"/>
              </a:rPr>
              <a:t>多渠道7×24小时在线智能客服</a:t>
            </a:r>
          </a:p>
        </p:txBody>
      </p:sp>
      <p:sp>
        <p:nvSpPr>
          <p:cNvPr id="24" name="Rounded Rectangle 23"/>
          <p:cNvSpPr/>
          <p:nvPr/>
        </p:nvSpPr>
        <p:spPr>
          <a:xfrm>
            <a:off x="7406640" y="2377440"/>
            <a:ext cx="21031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406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406640" y="2743200"/>
            <a:ext cx="2103120" cy="731520"/>
          </a:xfrm>
          <a:prstGeom prst="rect">
            <a:avLst/>
          </a:prstGeom>
          <a:noFill/>
        </p:spPr>
        <p:txBody>
          <a:bodyPr wrap="square" lIns="0" tIns="0" rIns="0" bIns="0" anchor="t"/>
          <a:lstStyle/>
          <a:p>
            <a:pPr algn="ctr">
              <a:lnSpc>
                <a:spcPct val="120000"/>
              </a:lnSpc>
            </a:pPr>
            <a:r>
              <a:rPr sz="3600" b="0">
                <a:solidFill>
                  <a:srgbClr val="0A1B3D"/>
                </a:solidFill>
                <a:latin typeface="微软雅黑"/>
              </a:rPr>
              <a:t>🎬</a:t>
            </a:r>
          </a:p>
        </p:txBody>
      </p:sp>
      <p:sp>
        <p:nvSpPr>
          <p:cNvPr id="27" name="TextBox 26"/>
          <p:cNvSpPr txBox="1"/>
          <p:nvPr/>
        </p:nvSpPr>
        <p:spPr>
          <a:xfrm>
            <a:off x="7589520" y="365760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企业级AI短视频</a:t>
            </a:r>
          </a:p>
        </p:txBody>
      </p:sp>
      <p:sp>
        <p:nvSpPr>
          <p:cNvPr id="28" name="Rectangle 27"/>
          <p:cNvSpPr/>
          <p:nvPr/>
        </p:nvSpPr>
        <p:spPr>
          <a:xfrm>
            <a:off x="8092440" y="4297680"/>
            <a:ext cx="731520" cy="2743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589520" y="4480560"/>
            <a:ext cx="1737360" cy="822960"/>
          </a:xfrm>
          <a:prstGeom prst="rect">
            <a:avLst/>
          </a:prstGeom>
          <a:noFill/>
        </p:spPr>
        <p:txBody>
          <a:bodyPr wrap="square" lIns="0" tIns="0" rIns="0" bIns="0" anchor="t"/>
          <a:lstStyle/>
          <a:p>
            <a:pPr algn="ctr">
              <a:lnSpc>
                <a:spcPct val="140000"/>
              </a:lnSpc>
            </a:pPr>
            <a:r>
              <a:rPr sz="1100" b="0">
                <a:solidFill>
                  <a:srgbClr val="666666"/>
                </a:solidFill>
                <a:latin typeface="微软雅黑"/>
              </a:rPr>
              <a:t>成本约为传统制作1/10，周期缩短至1/6</a:t>
            </a:r>
          </a:p>
        </p:txBody>
      </p:sp>
      <p:sp>
        <p:nvSpPr>
          <p:cNvPr id="30" name="Rounded Rectangle 29"/>
          <p:cNvSpPr/>
          <p:nvPr/>
        </p:nvSpPr>
        <p:spPr>
          <a:xfrm>
            <a:off x="9692640" y="2377440"/>
            <a:ext cx="2103120" cy="29260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9692640" y="2377440"/>
            <a:ext cx="2103120" cy="7315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692640" y="2743200"/>
            <a:ext cx="2103120" cy="731520"/>
          </a:xfrm>
          <a:prstGeom prst="rect">
            <a:avLst/>
          </a:prstGeom>
          <a:noFill/>
        </p:spPr>
        <p:txBody>
          <a:bodyPr wrap="square" lIns="0" tIns="0" rIns="0" bIns="0" anchor="t"/>
          <a:lstStyle/>
          <a:p>
            <a:pPr algn="ctr">
              <a:lnSpc>
                <a:spcPct val="120000"/>
              </a:lnSpc>
            </a:pPr>
            <a:r>
              <a:rPr sz="3600" b="0">
                <a:solidFill>
                  <a:srgbClr val="0A1B3D"/>
                </a:solidFill>
                <a:latin typeface="微软雅黑"/>
              </a:rPr>
              <a:t>🔍</a:t>
            </a:r>
          </a:p>
        </p:txBody>
      </p:sp>
      <p:sp>
        <p:nvSpPr>
          <p:cNvPr id="33" name="TextBox 32"/>
          <p:cNvSpPr txBox="1"/>
          <p:nvPr/>
        </p:nvSpPr>
        <p:spPr>
          <a:xfrm>
            <a:off x="9875520" y="3657600"/>
            <a:ext cx="1737360" cy="548640"/>
          </a:xfrm>
          <a:prstGeom prst="rect">
            <a:avLst/>
          </a:prstGeom>
          <a:noFill/>
        </p:spPr>
        <p:txBody>
          <a:bodyPr wrap="square" lIns="0" tIns="0" rIns="0" bIns="0" anchor="t"/>
          <a:lstStyle/>
          <a:p>
            <a:pPr algn="ctr">
              <a:lnSpc>
                <a:spcPct val="120000"/>
              </a:lnSpc>
            </a:pPr>
            <a:r>
              <a:rPr sz="1500" b="1">
                <a:solidFill>
                  <a:srgbClr val="0A1B3D"/>
                </a:solidFill>
                <a:latin typeface="微软雅黑"/>
              </a:rPr>
              <a:t>企业GEO优化</a:t>
            </a:r>
          </a:p>
        </p:txBody>
      </p:sp>
      <p:sp>
        <p:nvSpPr>
          <p:cNvPr id="34" name="Rectangle 33"/>
          <p:cNvSpPr/>
          <p:nvPr/>
        </p:nvSpPr>
        <p:spPr>
          <a:xfrm>
            <a:off x="10378440" y="4297680"/>
            <a:ext cx="731520" cy="27432"/>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875520" y="4480560"/>
            <a:ext cx="1737360" cy="822960"/>
          </a:xfrm>
          <a:prstGeom prst="rect">
            <a:avLst/>
          </a:prstGeom>
          <a:noFill/>
        </p:spPr>
        <p:txBody>
          <a:bodyPr wrap="square" lIns="0" tIns="0" rIns="0" bIns="0" anchor="t"/>
          <a:lstStyle/>
          <a:p>
            <a:pPr algn="ctr">
              <a:lnSpc>
                <a:spcPct val="140000"/>
              </a:lnSpc>
            </a:pPr>
            <a:r>
              <a:rPr sz="1100" b="0">
                <a:solidFill>
                  <a:srgbClr val="666666"/>
                </a:solidFill>
                <a:latin typeface="微软雅黑"/>
              </a:rPr>
              <a:t>提升企业内容被AI搜索引擎抓取与推荐的能力</a:t>
            </a:r>
          </a:p>
        </p:txBody>
      </p:sp>
      <p:sp>
        <p:nvSpPr>
          <p:cNvPr id="36" name="TextBox 35"/>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既有行业深度方案，也有即插即用的通用能力。</a:t>
            </a:r>
          </a:p>
        </p:txBody>
      </p:sp>
      <p:sp>
        <p:nvSpPr>
          <p:cNvPr id="37" name="TextBox 36"/>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22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64240" y="4572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10 · 用数字说话</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已验证成果数据汇总</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377440"/>
            <a:ext cx="21031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2651760"/>
            <a:ext cx="173736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PIMS</a:t>
            </a:r>
          </a:p>
        </p:txBody>
      </p:sp>
      <p:sp>
        <p:nvSpPr>
          <p:cNvPr id="8" name="TextBox 7"/>
          <p:cNvSpPr txBox="1"/>
          <p:nvPr/>
        </p:nvSpPr>
        <p:spPr>
          <a:xfrm>
            <a:off x="731520" y="3108960"/>
            <a:ext cx="1737360" cy="365760"/>
          </a:xfrm>
          <a:prstGeom prst="rect">
            <a:avLst/>
          </a:prstGeom>
          <a:noFill/>
        </p:spPr>
        <p:txBody>
          <a:bodyPr wrap="square" lIns="0" tIns="0" rIns="0" bIns="0" anchor="t"/>
          <a:lstStyle/>
          <a:p>
            <a:pPr algn="ctr">
              <a:lnSpc>
                <a:spcPct val="120000"/>
              </a:lnSpc>
            </a:pPr>
            <a:r>
              <a:rPr sz="1100" b="0">
                <a:solidFill>
                  <a:srgbClr val="AABBCC"/>
                </a:solidFill>
                <a:latin typeface="微软雅黑"/>
              </a:rPr>
              <a:t>鼎业智能</a:t>
            </a:r>
          </a:p>
        </p:txBody>
      </p:sp>
      <p:sp>
        <p:nvSpPr>
          <p:cNvPr id="9" name="Rectangle 8"/>
          <p:cNvSpPr/>
          <p:nvPr/>
        </p:nvSpPr>
        <p:spPr>
          <a:xfrm>
            <a:off x="1143000" y="356616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85800" y="3840480"/>
            <a:ext cx="1828800" cy="457200"/>
          </a:xfrm>
          <a:prstGeom prst="rect">
            <a:avLst/>
          </a:prstGeom>
          <a:noFill/>
        </p:spPr>
        <p:txBody>
          <a:bodyPr wrap="square" lIns="0" tIns="0" rIns="0" bIns="0" anchor="t"/>
          <a:lstStyle/>
          <a:p>
            <a:pPr algn="ctr">
              <a:lnSpc>
                <a:spcPct val="120000"/>
              </a:lnSpc>
            </a:pPr>
            <a:r>
              <a:rPr sz="1100" b="0">
                <a:solidFill>
                  <a:srgbClr val="CCDDEE"/>
                </a:solidFill>
                <a:latin typeface="微软雅黑"/>
              </a:rPr>
              <a:t>报告生成</a:t>
            </a:r>
          </a:p>
        </p:txBody>
      </p:sp>
      <p:sp>
        <p:nvSpPr>
          <p:cNvPr id="11" name="TextBox 10"/>
          <p:cNvSpPr txBox="1"/>
          <p:nvPr/>
        </p:nvSpPr>
        <p:spPr>
          <a:xfrm>
            <a:off x="685800" y="438912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小时级→分钟级</a:t>
            </a:r>
          </a:p>
        </p:txBody>
      </p:sp>
      <p:sp>
        <p:nvSpPr>
          <p:cNvPr id="12" name="TextBox 11"/>
          <p:cNvSpPr txBox="1"/>
          <p:nvPr/>
        </p:nvSpPr>
        <p:spPr>
          <a:xfrm>
            <a:off x="685800" y="493776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数据结构化率 100%</a:t>
            </a:r>
          </a:p>
        </p:txBody>
      </p:sp>
      <p:sp>
        <p:nvSpPr>
          <p:cNvPr id="13" name="Rounded Rectangle 12"/>
          <p:cNvSpPr/>
          <p:nvPr/>
        </p:nvSpPr>
        <p:spPr>
          <a:xfrm>
            <a:off x="2834640" y="2377440"/>
            <a:ext cx="21031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017520" y="2651760"/>
            <a:ext cx="173736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轶德医疗</a:t>
            </a:r>
          </a:p>
        </p:txBody>
      </p:sp>
      <p:sp>
        <p:nvSpPr>
          <p:cNvPr id="15" name="TextBox 14"/>
          <p:cNvSpPr txBox="1"/>
          <p:nvPr/>
        </p:nvSpPr>
        <p:spPr>
          <a:xfrm>
            <a:off x="3017520" y="3108960"/>
            <a:ext cx="1737360" cy="365760"/>
          </a:xfrm>
          <a:prstGeom prst="rect">
            <a:avLst/>
          </a:prstGeom>
          <a:noFill/>
        </p:spPr>
        <p:txBody>
          <a:bodyPr wrap="square" lIns="0" tIns="0" rIns="0" bIns="0" anchor="t"/>
          <a:lstStyle/>
          <a:p>
            <a:pPr algn="ctr">
              <a:lnSpc>
                <a:spcPct val="120000"/>
              </a:lnSpc>
            </a:pPr>
            <a:r>
              <a:rPr sz="1100" b="0">
                <a:solidFill>
                  <a:srgbClr val="AABBCC"/>
                </a:solidFill>
                <a:latin typeface="微软雅黑"/>
              </a:rPr>
              <a:t>AI手术显微镜</a:t>
            </a:r>
          </a:p>
        </p:txBody>
      </p:sp>
      <p:sp>
        <p:nvSpPr>
          <p:cNvPr id="16" name="Rectangle 15"/>
          <p:cNvSpPr/>
          <p:nvPr/>
        </p:nvSpPr>
        <p:spPr>
          <a:xfrm>
            <a:off x="3429000" y="356616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971800" y="384048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推理延迟 &lt;50ms</a:t>
            </a:r>
          </a:p>
        </p:txBody>
      </p:sp>
      <p:sp>
        <p:nvSpPr>
          <p:cNvPr id="18" name="TextBox 17"/>
          <p:cNvSpPr txBox="1"/>
          <p:nvPr/>
        </p:nvSpPr>
        <p:spPr>
          <a:xfrm>
            <a:off x="2971800" y="4389120"/>
            <a:ext cx="1828800" cy="457200"/>
          </a:xfrm>
          <a:prstGeom prst="rect">
            <a:avLst/>
          </a:prstGeom>
          <a:noFill/>
        </p:spPr>
        <p:txBody>
          <a:bodyPr wrap="square" lIns="0" tIns="0" rIns="0" bIns="0" anchor="t"/>
          <a:lstStyle/>
          <a:p>
            <a:pPr algn="ctr">
              <a:lnSpc>
                <a:spcPct val="120000"/>
              </a:lnSpc>
            </a:pPr>
            <a:r>
              <a:rPr sz="1100" b="0">
                <a:solidFill>
                  <a:srgbClr val="CCDDEE"/>
                </a:solidFill>
                <a:latin typeface="微软雅黑"/>
              </a:rPr>
              <a:t>清晰度提升 4倍</a:t>
            </a:r>
          </a:p>
        </p:txBody>
      </p:sp>
      <p:sp>
        <p:nvSpPr>
          <p:cNvPr id="19" name="TextBox 18"/>
          <p:cNvSpPr txBox="1"/>
          <p:nvPr/>
        </p:nvSpPr>
        <p:spPr>
          <a:xfrm>
            <a:off x="2971800" y="493776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AI机型溢价 30-50%</a:t>
            </a:r>
          </a:p>
        </p:txBody>
      </p:sp>
      <p:sp>
        <p:nvSpPr>
          <p:cNvPr id="20" name="Rounded Rectangle 19"/>
          <p:cNvSpPr/>
          <p:nvPr/>
        </p:nvSpPr>
        <p:spPr>
          <a:xfrm>
            <a:off x="5120640" y="2377440"/>
            <a:ext cx="21031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303520" y="2651760"/>
            <a:ext cx="173736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RekonBio</a:t>
            </a:r>
          </a:p>
        </p:txBody>
      </p:sp>
      <p:sp>
        <p:nvSpPr>
          <p:cNvPr id="22" name="TextBox 21"/>
          <p:cNvSpPr txBox="1"/>
          <p:nvPr/>
        </p:nvSpPr>
        <p:spPr>
          <a:xfrm>
            <a:off x="5303520" y="3108960"/>
            <a:ext cx="1737360" cy="365760"/>
          </a:xfrm>
          <a:prstGeom prst="rect">
            <a:avLst/>
          </a:prstGeom>
          <a:noFill/>
        </p:spPr>
        <p:txBody>
          <a:bodyPr wrap="square" lIns="0" tIns="0" rIns="0" bIns="0" anchor="t"/>
          <a:lstStyle/>
          <a:p>
            <a:pPr algn="ctr">
              <a:lnSpc>
                <a:spcPct val="120000"/>
              </a:lnSpc>
            </a:pPr>
            <a:r>
              <a:rPr sz="1100" b="0">
                <a:solidFill>
                  <a:srgbClr val="AABBCC"/>
                </a:solidFill>
                <a:latin typeface="微软雅黑"/>
              </a:rPr>
              <a:t>药物靶点发现</a:t>
            </a:r>
          </a:p>
        </p:txBody>
      </p:sp>
      <p:sp>
        <p:nvSpPr>
          <p:cNvPr id="23" name="Rectangle 22"/>
          <p:cNvSpPr/>
          <p:nvPr/>
        </p:nvSpPr>
        <p:spPr>
          <a:xfrm>
            <a:off x="5715000" y="356616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257800" y="3840480"/>
            <a:ext cx="1828800" cy="457200"/>
          </a:xfrm>
          <a:prstGeom prst="rect">
            <a:avLst/>
          </a:prstGeom>
          <a:noFill/>
        </p:spPr>
        <p:txBody>
          <a:bodyPr wrap="square" lIns="0" tIns="0" rIns="0" bIns="0" anchor="t"/>
          <a:lstStyle/>
          <a:p>
            <a:pPr algn="ctr">
              <a:lnSpc>
                <a:spcPct val="120000"/>
              </a:lnSpc>
            </a:pPr>
            <a:r>
              <a:rPr sz="1100" b="0">
                <a:solidFill>
                  <a:srgbClr val="CCDDEE"/>
                </a:solidFill>
                <a:latin typeface="微软雅黑"/>
              </a:rPr>
              <a:t>靶点初筛</a:t>
            </a:r>
          </a:p>
        </p:txBody>
      </p:sp>
      <p:sp>
        <p:nvSpPr>
          <p:cNvPr id="25" name="TextBox 24"/>
          <p:cNvSpPr txBox="1"/>
          <p:nvPr/>
        </p:nvSpPr>
        <p:spPr>
          <a:xfrm>
            <a:off x="5257800" y="438912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数周→数分钟</a:t>
            </a:r>
          </a:p>
        </p:txBody>
      </p:sp>
      <p:sp>
        <p:nvSpPr>
          <p:cNvPr id="26" name="TextBox 25"/>
          <p:cNvSpPr txBox="1"/>
          <p:nvPr/>
        </p:nvSpPr>
        <p:spPr>
          <a:xfrm>
            <a:off x="5257800" y="4937760"/>
            <a:ext cx="1828800" cy="457200"/>
          </a:xfrm>
          <a:prstGeom prst="rect">
            <a:avLst/>
          </a:prstGeom>
          <a:noFill/>
        </p:spPr>
        <p:txBody>
          <a:bodyPr wrap="square" lIns="0" tIns="0" rIns="0" bIns="0" anchor="t"/>
          <a:lstStyle/>
          <a:p>
            <a:pPr algn="ctr">
              <a:lnSpc>
                <a:spcPct val="120000"/>
              </a:lnSpc>
            </a:pPr>
            <a:r>
              <a:rPr sz="1100" b="0">
                <a:solidFill>
                  <a:srgbClr val="CCDDEE"/>
                </a:solidFill>
                <a:latin typeface="微软雅黑"/>
              </a:rPr>
              <a:t>5跳复杂推理</a:t>
            </a:r>
          </a:p>
        </p:txBody>
      </p:sp>
      <p:sp>
        <p:nvSpPr>
          <p:cNvPr id="27" name="Rounded Rectangle 26"/>
          <p:cNvSpPr/>
          <p:nvPr/>
        </p:nvSpPr>
        <p:spPr>
          <a:xfrm>
            <a:off x="7406640" y="2377440"/>
            <a:ext cx="21031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589520" y="2651760"/>
            <a:ext cx="173736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球秀科技</a:t>
            </a:r>
          </a:p>
        </p:txBody>
      </p:sp>
      <p:sp>
        <p:nvSpPr>
          <p:cNvPr id="29" name="TextBox 28"/>
          <p:cNvSpPr txBox="1"/>
          <p:nvPr/>
        </p:nvSpPr>
        <p:spPr>
          <a:xfrm>
            <a:off x="7589520" y="3108960"/>
            <a:ext cx="1737360" cy="365760"/>
          </a:xfrm>
          <a:prstGeom prst="rect">
            <a:avLst/>
          </a:prstGeom>
          <a:noFill/>
        </p:spPr>
        <p:txBody>
          <a:bodyPr wrap="square" lIns="0" tIns="0" rIns="0" bIns="0" anchor="t"/>
          <a:lstStyle/>
          <a:p>
            <a:pPr algn="ctr">
              <a:lnSpc>
                <a:spcPct val="120000"/>
              </a:lnSpc>
            </a:pPr>
            <a:r>
              <a:rPr sz="1100" b="0">
                <a:solidFill>
                  <a:srgbClr val="AABBCC"/>
                </a:solidFill>
                <a:latin typeface="微软雅黑"/>
              </a:rPr>
              <a:t>体育AI</a:t>
            </a:r>
          </a:p>
        </p:txBody>
      </p:sp>
      <p:sp>
        <p:nvSpPr>
          <p:cNvPr id="30" name="Rectangle 29"/>
          <p:cNvSpPr/>
          <p:nvPr/>
        </p:nvSpPr>
        <p:spPr>
          <a:xfrm>
            <a:off x="8001000" y="356616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543800" y="384048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动作识别准确率 ≥98.3%</a:t>
            </a:r>
          </a:p>
        </p:txBody>
      </p:sp>
      <p:sp>
        <p:nvSpPr>
          <p:cNvPr id="32" name="TextBox 31"/>
          <p:cNvSpPr txBox="1"/>
          <p:nvPr/>
        </p:nvSpPr>
        <p:spPr>
          <a:xfrm>
            <a:off x="7543800" y="438912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覆盖 2000+ 球馆</a:t>
            </a:r>
          </a:p>
        </p:txBody>
      </p:sp>
      <p:sp>
        <p:nvSpPr>
          <p:cNvPr id="33" name="TextBox 32"/>
          <p:cNvSpPr txBox="1"/>
          <p:nvPr/>
        </p:nvSpPr>
        <p:spPr>
          <a:xfrm>
            <a:off x="7543800" y="493776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200万+ 会员</a:t>
            </a:r>
          </a:p>
        </p:txBody>
      </p:sp>
      <p:sp>
        <p:nvSpPr>
          <p:cNvPr id="34" name="Rounded Rectangle 33"/>
          <p:cNvSpPr/>
          <p:nvPr/>
        </p:nvSpPr>
        <p:spPr>
          <a:xfrm>
            <a:off x="9692640" y="2377440"/>
            <a:ext cx="21031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875520" y="2651760"/>
            <a:ext cx="1737360" cy="457200"/>
          </a:xfrm>
          <a:prstGeom prst="rect">
            <a:avLst/>
          </a:prstGeom>
          <a:noFill/>
        </p:spPr>
        <p:txBody>
          <a:bodyPr wrap="square" lIns="0" tIns="0" rIns="0" bIns="0" anchor="t"/>
          <a:lstStyle/>
          <a:p>
            <a:pPr algn="ctr">
              <a:lnSpc>
                <a:spcPct val="120000"/>
              </a:lnSpc>
            </a:pPr>
            <a:r>
              <a:rPr sz="1800" b="1">
                <a:solidFill>
                  <a:srgbClr val="FFFFFF"/>
                </a:solidFill>
                <a:latin typeface="微软雅黑"/>
              </a:rPr>
              <a:t>OEA</a:t>
            </a:r>
          </a:p>
        </p:txBody>
      </p:sp>
      <p:sp>
        <p:nvSpPr>
          <p:cNvPr id="36" name="TextBox 35"/>
          <p:cNvSpPr txBox="1"/>
          <p:nvPr/>
        </p:nvSpPr>
        <p:spPr>
          <a:xfrm>
            <a:off x="9875520" y="3108960"/>
            <a:ext cx="1737360" cy="365760"/>
          </a:xfrm>
          <a:prstGeom prst="rect">
            <a:avLst/>
          </a:prstGeom>
          <a:noFill/>
        </p:spPr>
        <p:txBody>
          <a:bodyPr wrap="square" lIns="0" tIns="0" rIns="0" bIns="0" anchor="t"/>
          <a:lstStyle/>
          <a:p>
            <a:pPr algn="ctr">
              <a:lnSpc>
                <a:spcPct val="120000"/>
              </a:lnSpc>
            </a:pPr>
            <a:r>
              <a:rPr sz="1100" b="0">
                <a:solidFill>
                  <a:srgbClr val="AABBCC"/>
                </a:solidFill>
                <a:latin typeface="微软雅黑"/>
              </a:rPr>
              <a:t>海外选品</a:t>
            </a:r>
          </a:p>
        </p:txBody>
      </p:sp>
      <p:sp>
        <p:nvSpPr>
          <p:cNvPr id="37" name="Rectangle 36"/>
          <p:cNvSpPr/>
          <p:nvPr/>
        </p:nvSpPr>
        <p:spPr>
          <a:xfrm>
            <a:off x="10287000" y="356616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9829800" y="3840480"/>
            <a:ext cx="1828800" cy="457200"/>
          </a:xfrm>
          <a:prstGeom prst="rect">
            <a:avLst/>
          </a:prstGeom>
          <a:noFill/>
        </p:spPr>
        <p:txBody>
          <a:bodyPr wrap="square" lIns="0" tIns="0" rIns="0" bIns="0" anchor="t"/>
          <a:lstStyle/>
          <a:p>
            <a:pPr algn="ctr">
              <a:lnSpc>
                <a:spcPct val="120000"/>
              </a:lnSpc>
            </a:pPr>
            <a:r>
              <a:rPr sz="1100" b="0">
                <a:solidFill>
                  <a:srgbClr val="CCDDEE"/>
                </a:solidFill>
                <a:latin typeface="微软雅黑"/>
              </a:rPr>
              <a:t>分析耗时</a:t>
            </a:r>
          </a:p>
        </p:txBody>
      </p:sp>
      <p:sp>
        <p:nvSpPr>
          <p:cNvPr id="39" name="TextBox 38"/>
          <p:cNvSpPr txBox="1"/>
          <p:nvPr/>
        </p:nvSpPr>
        <p:spPr>
          <a:xfrm>
            <a:off x="9829800" y="438912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数天→分钟级</a:t>
            </a:r>
          </a:p>
        </p:txBody>
      </p:sp>
      <p:sp>
        <p:nvSpPr>
          <p:cNvPr id="40" name="TextBox 39"/>
          <p:cNvSpPr txBox="1"/>
          <p:nvPr/>
        </p:nvSpPr>
        <p:spPr>
          <a:xfrm>
            <a:off x="9829800" y="4937760"/>
            <a:ext cx="1828800" cy="457200"/>
          </a:xfrm>
          <a:prstGeom prst="rect">
            <a:avLst/>
          </a:prstGeom>
          <a:noFill/>
        </p:spPr>
        <p:txBody>
          <a:bodyPr wrap="square" lIns="0" tIns="0" rIns="0" bIns="0" anchor="t"/>
          <a:lstStyle/>
          <a:p>
            <a:pPr algn="ctr">
              <a:lnSpc>
                <a:spcPct val="120000"/>
              </a:lnSpc>
            </a:pPr>
            <a:r>
              <a:rPr sz="1200" b="1">
                <a:solidFill>
                  <a:srgbClr val="F06000"/>
                </a:solidFill>
                <a:latin typeface="微软雅黑"/>
              </a:rPr>
              <a:t>聚合 4+ 平台</a:t>
            </a:r>
          </a:p>
        </p:txBody>
      </p:sp>
      <p:sp>
        <p:nvSpPr>
          <p:cNvPr id="41" name="TextBox 40"/>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每一项公司实力背后，都有可验证的落地数字。</a:t>
            </a:r>
          </a:p>
        </p:txBody>
      </p:sp>
      <p:sp>
        <p:nvSpPr>
          <p:cNvPr id="42" name="TextBox 41"/>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23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B3D"/>
        </a:solidFill>
        <a:effectLst/>
      </p:bgPr>
    </p:bg>
    <p:spTree>
      <p:nvGrpSpPr>
        <p:cNvPr id="1" name=""/>
        <p:cNvGrpSpPr/>
        <p:nvPr/>
      </p:nvGrpSpPr>
      <p:grpSpPr>
        <a:xfrm>
          <a:off x="0" y="0"/>
          <a:ext cx="0" cy="0"/>
          <a:chOff x="0" y="0"/>
          <a:chExt cx="0" cy="0"/>
        </a:xfrm>
      </p:grpSpPr>
      <p:pic>
        <p:nvPicPr>
          <p:cNvPr id="2" name="Picture 1" descr="chapter_method.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286000"/>
            <a:ext cx="1828800" cy="548640"/>
          </a:xfrm>
          <a:prstGeom prst="rect">
            <a:avLst/>
          </a:prstGeom>
          <a:noFill/>
        </p:spPr>
        <p:txBody>
          <a:bodyPr wrap="square" lIns="0" tIns="0" rIns="0" bIns="0" anchor="t"/>
          <a:lstStyle/>
          <a:p>
            <a:pPr algn="l">
              <a:lnSpc>
                <a:spcPct val="120000"/>
              </a:lnSpc>
            </a:pPr>
            <a:r>
              <a:rPr sz="4800" b="1">
                <a:solidFill>
                  <a:srgbClr val="F06000"/>
                </a:solidFill>
                <a:latin typeface="Arial"/>
              </a:rPr>
              <a:t>11</a:t>
            </a:r>
          </a:p>
        </p:txBody>
      </p:sp>
      <p:sp>
        <p:nvSpPr>
          <p:cNvPr id="6" name="TextBox 5"/>
          <p:cNvSpPr txBox="1"/>
          <p:nvPr/>
        </p:nvSpPr>
        <p:spPr>
          <a:xfrm>
            <a:off x="731520" y="3017520"/>
            <a:ext cx="9144000" cy="731520"/>
          </a:xfrm>
          <a:prstGeom prst="rect">
            <a:avLst/>
          </a:prstGeom>
          <a:noFill/>
        </p:spPr>
        <p:txBody>
          <a:bodyPr wrap="square" lIns="0" tIns="0" rIns="0" bIns="0" anchor="t"/>
          <a:lstStyle/>
          <a:p>
            <a:pPr algn="l">
              <a:lnSpc>
                <a:spcPct val="120000"/>
              </a:lnSpc>
            </a:pPr>
            <a:r>
              <a:rPr sz="3600" b="1">
                <a:solidFill>
                  <a:srgbClr val="FFFFFF"/>
                </a:solidFill>
                <a:latin typeface="微软雅黑"/>
              </a:rPr>
              <a:t>合作方法论</a:t>
            </a:r>
          </a:p>
        </p:txBody>
      </p:sp>
      <p:sp>
        <p:nvSpPr>
          <p:cNvPr id="7" name="Rectangle 6"/>
          <p:cNvSpPr/>
          <p:nvPr/>
        </p:nvSpPr>
        <p:spPr>
          <a:xfrm>
            <a:off x="731520" y="3840480"/>
            <a:ext cx="1371600" cy="54864"/>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4114800"/>
            <a:ext cx="9144000" cy="548640"/>
          </a:xfrm>
          <a:prstGeom prst="rect">
            <a:avLst/>
          </a:prstGeom>
          <a:noFill/>
        </p:spPr>
        <p:txBody>
          <a:bodyPr wrap="square" lIns="0" tIns="0" rIns="0" bIns="0" anchor="t"/>
          <a:lstStyle/>
          <a:p>
            <a:pPr algn="l">
              <a:lnSpc>
                <a:spcPct val="120000"/>
              </a:lnSpc>
            </a:pPr>
            <a:r>
              <a:rPr sz="1800" b="0">
                <a:solidFill>
                  <a:srgbClr val="BBCCDD"/>
                </a:solidFill>
                <a:latin typeface="微软雅黑"/>
              </a:rPr>
              <a:t>先看人、看流程、看数据，再决定做什么、怎么做</a:t>
            </a:r>
          </a:p>
        </p:txBody>
      </p:sp>
      <p:sp>
        <p:nvSpPr>
          <p:cNvPr id="9" name="TextBox 8"/>
          <p:cNvSpPr txBox="1"/>
          <p:nvPr/>
        </p:nvSpPr>
        <p:spPr>
          <a:xfrm>
            <a:off x="731520" y="4663440"/>
            <a:ext cx="9144000" cy="457200"/>
          </a:xfrm>
          <a:prstGeom prst="rect">
            <a:avLst/>
          </a:prstGeom>
          <a:noFill/>
        </p:spPr>
        <p:txBody>
          <a:bodyPr wrap="square" lIns="0" tIns="0" rIns="0" bIns="0" anchor="t"/>
          <a:lstStyle/>
          <a:p>
            <a:pPr algn="l">
              <a:lnSpc>
                <a:spcPct val="120000"/>
              </a:lnSpc>
            </a:pPr>
            <a:r>
              <a:rPr sz="1600" b="0">
                <a:solidFill>
                  <a:srgbClr val="99AABB"/>
                </a:solidFill>
                <a:latin typeface="微软雅黑"/>
              </a:rPr>
              <a:t>以"业务价值"为导向，拒绝技术堆砌</a:t>
            </a:r>
          </a:p>
        </p:txBody>
      </p:sp>
      <p:sp>
        <p:nvSpPr>
          <p:cNvPr id="10" name="TextBox 9"/>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8899BB"/>
                </a:solidFill>
                <a:latin typeface="微软雅黑"/>
              </a:rPr>
              <a:t>24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11-1 · 四阶段路径</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总体合作路径</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377440"/>
            <a:ext cx="246888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2377440"/>
            <a:ext cx="2468880" cy="9144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371600" y="2743200"/>
            <a:ext cx="822960" cy="822960"/>
          </a:xfrm>
          <a:prstGeom prst="ellipse">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371600" y="2880360"/>
            <a:ext cx="822960" cy="822960"/>
          </a:xfrm>
          <a:prstGeom prst="rect">
            <a:avLst/>
          </a:prstGeom>
          <a:noFill/>
        </p:spPr>
        <p:txBody>
          <a:bodyPr wrap="square" lIns="0" tIns="0" rIns="0" bIns="0" anchor="t"/>
          <a:lstStyle/>
          <a:p>
            <a:pPr algn="ctr">
              <a:lnSpc>
                <a:spcPct val="120000"/>
              </a:lnSpc>
            </a:pPr>
            <a:r>
              <a:rPr sz="2400" b="1">
                <a:solidFill>
                  <a:srgbClr val="FFFFFF"/>
                </a:solidFill>
                <a:latin typeface="Arial"/>
              </a:rPr>
              <a:t>01</a:t>
            </a:r>
          </a:p>
        </p:txBody>
      </p:sp>
      <p:sp>
        <p:nvSpPr>
          <p:cNvPr id="10" name="TextBox 9"/>
          <p:cNvSpPr txBox="1"/>
          <p:nvPr/>
        </p:nvSpPr>
        <p:spPr>
          <a:xfrm>
            <a:off x="548640" y="3840480"/>
            <a:ext cx="2468880" cy="457200"/>
          </a:xfrm>
          <a:prstGeom prst="rect">
            <a:avLst/>
          </a:prstGeom>
          <a:noFill/>
        </p:spPr>
        <p:txBody>
          <a:bodyPr wrap="square" lIns="0" tIns="0" rIns="0" bIns="0" anchor="t"/>
          <a:lstStyle/>
          <a:p>
            <a:pPr algn="ctr">
              <a:lnSpc>
                <a:spcPct val="120000"/>
              </a:lnSpc>
            </a:pPr>
            <a:r>
              <a:rPr sz="2000" b="1">
                <a:solidFill>
                  <a:srgbClr val="0A1B3D"/>
                </a:solidFill>
                <a:latin typeface="微软雅黑"/>
              </a:rPr>
              <a:t>诊断</a:t>
            </a:r>
          </a:p>
        </p:txBody>
      </p:sp>
      <p:sp>
        <p:nvSpPr>
          <p:cNvPr id="11" name="TextBox 10"/>
          <p:cNvSpPr txBox="1"/>
          <p:nvPr/>
        </p:nvSpPr>
        <p:spPr>
          <a:xfrm>
            <a:off x="548640" y="4343400"/>
            <a:ext cx="2468880" cy="365760"/>
          </a:xfrm>
          <a:prstGeom prst="rect">
            <a:avLst/>
          </a:prstGeom>
          <a:noFill/>
        </p:spPr>
        <p:txBody>
          <a:bodyPr wrap="square" lIns="0" tIns="0" rIns="0" bIns="0" anchor="t"/>
          <a:lstStyle/>
          <a:p>
            <a:pPr algn="ctr">
              <a:lnSpc>
                <a:spcPct val="120000"/>
              </a:lnSpc>
            </a:pPr>
            <a:r>
              <a:rPr sz="1300" b="1">
                <a:solidFill>
                  <a:srgbClr val="F06000"/>
                </a:solidFill>
                <a:latin typeface="微软雅黑"/>
              </a:rPr>
              <a:t>2–4周</a:t>
            </a:r>
          </a:p>
        </p:txBody>
      </p:sp>
      <p:sp>
        <p:nvSpPr>
          <p:cNvPr id="12" name="Rectangle 11"/>
          <p:cNvSpPr/>
          <p:nvPr/>
        </p:nvSpPr>
        <p:spPr>
          <a:xfrm>
            <a:off x="1417320" y="4754880"/>
            <a:ext cx="731520" cy="27432"/>
          </a:xfrm>
          <a:prstGeom prst="rect">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7240" y="4937760"/>
            <a:ext cx="2011680" cy="731520"/>
          </a:xfrm>
          <a:prstGeom prst="rect">
            <a:avLst/>
          </a:prstGeom>
          <a:noFill/>
        </p:spPr>
        <p:txBody>
          <a:bodyPr wrap="square" lIns="0" tIns="0" rIns="0" bIns="0" anchor="t"/>
          <a:lstStyle/>
          <a:p>
            <a:pPr algn="ctr">
              <a:lnSpc>
                <a:spcPct val="140000"/>
              </a:lnSpc>
            </a:pPr>
            <a:r>
              <a:rPr sz="1100" b="0">
                <a:solidFill>
                  <a:srgbClr val="666666"/>
                </a:solidFill>
                <a:latin typeface="微软雅黑"/>
              </a:rPr>
              <a:t>深入业务一线，输出诊断报告，定位切入点</a:t>
            </a:r>
          </a:p>
        </p:txBody>
      </p:sp>
      <p:sp>
        <p:nvSpPr>
          <p:cNvPr id="14" name="TextBox 13"/>
          <p:cNvSpPr txBox="1"/>
          <p:nvPr/>
        </p:nvSpPr>
        <p:spPr>
          <a:xfrm>
            <a:off x="3035808" y="3749040"/>
            <a:ext cx="228600" cy="457200"/>
          </a:xfrm>
          <a:prstGeom prst="rect">
            <a:avLst/>
          </a:prstGeom>
          <a:noFill/>
        </p:spPr>
        <p:txBody>
          <a:bodyPr wrap="square" lIns="0" tIns="0" rIns="0" bIns="0" anchor="t"/>
          <a:lstStyle/>
          <a:p>
            <a:pPr algn="ctr">
              <a:lnSpc>
                <a:spcPct val="120000"/>
              </a:lnSpc>
            </a:pPr>
            <a:r>
              <a:rPr sz="2400" b="0">
                <a:solidFill>
                  <a:srgbClr val="F06000"/>
                </a:solidFill>
                <a:latin typeface="微软雅黑"/>
              </a:rPr>
              <a:t>→</a:t>
            </a:r>
          </a:p>
        </p:txBody>
      </p:sp>
      <p:sp>
        <p:nvSpPr>
          <p:cNvPr id="15" name="Rounded Rectangle 14"/>
          <p:cNvSpPr/>
          <p:nvPr/>
        </p:nvSpPr>
        <p:spPr>
          <a:xfrm>
            <a:off x="3291840" y="2377440"/>
            <a:ext cx="246888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291840" y="2377440"/>
            <a:ext cx="2468880" cy="9144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114800" y="2743200"/>
            <a:ext cx="822960" cy="822960"/>
          </a:xfrm>
          <a:prstGeom prst="ellipse">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114800" y="2880360"/>
            <a:ext cx="822960" cy="822960"/>
          </a:xfrm>
          <a:prstGeom prst="rect">
            <a:avLst/>
          </a:prstGeom>
          <a:noFill/>
        </p:spPr>
        <p:txBody>
          <a:bodyPr wrap="square" lIns="0" tIns="0" rIns="0" bIns="0" anchor="t"/>
          <a:lstStyle/>
          <a:p>
            <a:pPr algn="ctr">
              <a:lnSpc>
                <a:spcPct val="120000"/>
              </a:lnSpc>
            </a:pPr>
            <a:r>
              <a:rPr sz="2400" b="1">
                <a:solidFill>
                  <a:srgbClr val="FFFFFF"/>
                </a:solidFill>
                <a:latin typeface="Arial"/>
              </a:rPr>
              <a:t>02</a:t>
            </a:r>
          </a:p>
        </p:txBody>
      </p:sp>
      <p:sp>
        <p:nvSpPr>
          <p:cNvPr id="19" name="TextBox 18"/>
          <p:cNvSpPr txBox="1"/>
          <p:nvPr/>
        </p:nvSpPr>
        <p:spPr>
          <a:xfrm>
            <a:off x="3291840" y="3840480"/>
            <a:ext cx="2468880" cy="457200"/>
          </a:xfrm>
          <a:prstGeom prst="rect">
            <a:avLst/>
          </a:prstGeom>
          <a:noFill/>
        </p:spPr>
        <p:txBody>
          <a:bodyPr wrap="square" lIns="0" tIns="0" rIns="0" bIns="0" anchor="t"/>
          <a:lstStyle/>
          <a:p>
            <a:pPr algn="ctr">
              <a:lnSpc>
                <a:spcPct val="120000"/>
              </a:lnSpc>
            </a:pPr>
            <a:r>
              <a:rPr sz="2000" b="1">
                <a:solidFill>
                  <a:srgbClr val="0A1B3D"/>
                </a:solidFill>
                <a:latin typeface="微软雅黑"/>
              </a:rPr>
              <a:t>方法探讨</a:t>
            </a:r>
          </a:p>
        </p:txBody>
      </p:sp>
      <p:sp>
        <p:nvSpPr>
          <p:cNvPr id="20" name="TextBox 19"/>
          <p:cNvSpPr txBox="1"/>
          <p:nvPr/>
        </p:nvSpPr>
        <p:spPr>
          <a:xfrm>
            <a:off x="3291840" y="4343400"/>
            <a:ext cx="2468880" cy="365760"/>
          </a:xfrm>
          <a:prstGeom prst="rect">
            <a:avLst/>
          </a:prstGeom>
          <a:noFill/>
        </p:spPr>
        <p:txBody>
          <a:bodyPr wrap="square" lIns="0" tIns="0" rIns="0" bIns="0" anchor="t"/>
          <a:lstStyle/>
          <a:p>
            <a:pPr algn="ctr">
              <a:lnSpc>
                <a:spcPct val="120000"/>
              </a:lnSpc>
            </a:pPr>
            <a:r>
              <a:rPr sz="1300" b="1">
                <a:solidFill>
                  <a:srgbClr val="F06000"/>
                </a:solidFill>
                <a:latin typeface="微软雅黑"/>
              </a:rPr>
              <a:t>1–2周</a:t>
            </a:r>
          </a:p>
        </p:txBody>
      </p:sp>
      <p:sp>
        <p:nvSpPr>
          <p:cNvPr id="21" name="Rectangle 20"/>
          <p:cNvSpPr/>
          <p:nvPr/>
        </p:nvSpPr>
        <p:spPr>
          <a:xfrm>
            <a:off x="4160520" y="4754880"/>
            <a:ext cx="731520" cy="27432"/>
          </a:xfrm>
          <a:prstGeom prst="rect">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520440" y="4937760"/>
            <a:ext cx="2011680" cy="731520"/>
          </a:xfrm>
          <a:prstGeom prst="rect">
            <a:avLst/>
          </a:prstGeom>
          <a:noFill/>
        </p:spPr>
        <p:txBody>
          <a:bodyPr wrap="square" lIns="0" tIns="0" rIns="0" bIns="0" anchor="t"/>
          <a:lstStyle/>
          <a:p>
            <a:pPr algn="ctr">
              <a:lnSpc>
                <a:spcPct val="140000"/>
              </a:lnSpc>
            </a:pPr>
            <a:r>
              <a:rPr sz="1100" b="0">
                <a:solidFill>
                  <a:srgbClr val="666666"/>
                </a:solidFill>
                <a:latin typeface="微软雅黑"/>
              </a:rPr>
              <a:t>评估技术可行性，制定个性化转型方案</a:t>
            </a:r>
          </a:p>
        </p:txBody>
      </p:sp>
      <p:sp>
        <p:nvSpPr>
          <p:cNvPr id="23" name="TextBox 22"/>
          <p:cNvSpPr txBox="1"/>
          <p:nvPr/>
        </p:nvSpPr>
        <p:spPr>
          <a:xfrm>
            <a:off x="5779008" y="3749040"/>
            <a:ext cx="228600" cy="457200"/>
          </a:xfrm>
          <a:prstGeom prst="rect">
            <a:avLst/>
          </a:prstGeom>
          <a:noFill/>
        </p:spPr>
        <p:txBody>
          <a:bodyPr wrap="square" lIns="0" tIns="0" rIns="0" bIns="0" anchor="t"/>
          <a:lstStyle/>
          <a:p>
            <a:pPr algn="ctr">
              <a:lnSpc>
                <a:spcPct val="120000"/>
              </a:lnSpc>
            </a:pPr>
            <a:r>
              <a:rPr sz="2400" b="0">
                <a:solidFill>
                  <a:srgbClr val="F06000"/>
                </a:solidFill>
                <a:latin typeface="微软雅黑"/>
              </a:rPr>
              <a:t>→</a:t>
            </a:r>
          </a:p>
        </p:txBody>
      </p:sp>
      <p:sp>
        <p:nvSpPr>
          <p:cNvPr id="24" name="Rounded Rectangle 23"/>
          <p:cNvSpPr/>
          <p:nvPr/>
        </p:nvSpPr>
        <p:spPr>
          <a:xfrm>
            <a:off x="6035040" y="2377440"/>
            <a:ext cx="246888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035040" y="2377440"/>
            <a:ext cx="2468880" cy="9144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6858000" y="2743200"/>
            <a:ext cx="822960" cy="822960"/>
          </a:xfrm>
          <a:prstGeom prst="ellipse">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858000" y="2880360"/>
            <a:ext cx="822960" cy="822960"/>
          </a:xfrm>
          <a:prstGeom prst="rect">
            <a:avLst/>
          </a:prstGeom>
          <a:noFill/>
        </p:spPr>
        <p:txBody>
          <a:bodyPr wrap="square" lIns="0" tIns="0" rIns="0" bIns="0" anchor="t"/>
          <a:lstStyle/>
          <a:p>
            <a:pPr algn="ctr">
              <a:lnSpc>
                <a:spcPct val="120000"/>
              </a:lnSpc>
            </a:pPr>
            <a:r>
              <a:rPr sz="2400" b="1">
                <a:solidFill>
                  <a:srgbClr val="FFFFFF"/>
                </a:solidFill>
                <a:latin typeface="Arial"/>
              </a:rPr>
              <a:t>03</a:t>
            </a:r>
          </a:p>
        </p:txBody>
      </p:sp>
      <p:sp>
        <p:nvSpPr>
          <p:cNvPr id="28" name="TextBox 27"/>
          <p:cNvSpPr txBox="1"/>
          <p:nvPr/>
        </p:nvSpPr>
        <p:spPr>
          <a:xfrm>
            <a:off x="6035040" y="3840480"/>
            <a:ext cx="2468880" cy="457200"/>
          </a:xfrm>
          <a:prstGeom prst="rect">
            <a:avLst/>
          </a:prstGeom>
          <a:noFill/>
        </p:spPr>
        <p:txBody>
          <a:bodyPr wrap="square" lIns="0" tIns="0" rIns="0" bIns="0" anchor="t"/>
          <a:lstStyle/>
          <a:p>
            <a:pPr algn="ctr">
              <a:lnSpc>
                <a:spcPct val="120000"/>
              </a:lnSpc>
            </a:pPr>
            <a:r>
              <a:rPr sz="2000" b="1">
                <a:solidFill>
                  <a:srgbClr val="0A1B3D"/>
                </a:solidFill>
                <a:latin typeface="微软雅黑"/>
              </a:rPr>
              <a:t>实施</a:t>
            </a:r>
          </a:p>
        </p:txBody>
      </p:sp>
      <p:sp>
        <p:nvSpPr>
          <p:cNvPr id="29" name="TextBox 28"/>
          <p:cNvSpPr txBox="1"/>
          <p:nvPr/>
        </p:nvSpPr>
        <p:spPr>
          <a:xfrm>
            <a:off x="6035040" y="4343400"/>
            <a:ext cx="2468880" cy="365760"/>
          </a:xfrm>
          <a:prstGeom prst="rect">
            <a:avLst/>
          </a:prstGeom>
          <a:noFill/>
        </p:spPr>
        <p:txBody>
          <a:bodyPr wrap="square" lIns="0" tIns="0" rIns="0" bIns="0" anchor="t"/>
          <a:lstStyle/>
          <a:p>
            <a:pPr algn="ctr">
              <a:lnSpc>
                <a:spcPct val="120000"/>
              </a:lnSpc>
            </a:pPr>
            <a:r>
              <a:rPr sz="1300" b="1">
                <a:solidFill>
                  <a:srgbClr val="F06000"/>
                </a:solidFill>
                <a:latin typeface="微软雅黑"/>
              </a:rPr>
              <a:t>1–3个月</a:t>
            </a:r>
          </a:p>
        </p:txBody>
      </p:sp>
      <p:sp>
        <p:nvSpPr>
          <p:cNvPr id="30" name="Rectangle 29"/>
          <p:cNvSpPr/>
          <p:nvPr/>
        </p:nvSpPr>
        <p:spPr>
          <a:xfrm>
            <a:off x="6903720" y="4754880"/>
            <a:ext cx="731520" cy="27432"/>
          </a:xfrm>
          <a:prstGeom prst="rect">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263640" y="4937760"/>
            <a:ext cx="2011680" cy="731520"/>
          </a:xfrm>
          <a:prstGeom prst="rect">
            <a:avLst/>
          </a:prstGeom>
          <a:noFill/>
        </p:spPr>
        <p:txBody>
          <a:bodyPr wrap="square" lIns="0" tIns="0" rIns="0" bIns="0" anchor="t"/>
          <a:lstStyle/>
          <a:p>
            <a:pPr algn="ctr">
              <a:lnSpc>
                <a:spcPct val="140000"/>
              </a:lnSpc>
            </a:pPr>
            <a:r>
              <a:rPr sz="1100" b="0">
                <a:solidFill>
                  <a:srgbClr val="666666"/>
                </a:solidFill>
                <a:latin typeface="微软雅黑"/>
              </a:rPr>
              <a:t>分阶段部署调试，真正上线产生实效</a:t>
            </a:r>
          </a:p>
        </p:txBody>
      </p:sp>
      <p:sp>
        <p:nvSpPr>
          <p:cNvPr id="32" name="TextBox 31"/>
          <p:cNvSpPr txBox="1"/>
          <p:nvPr/>
        </p:nvSpPr>
        <p:spPr>
          <a:xfrm>
            <a:off x="8522208" y="3749040"/>
            <a:ext cx="228600" cy="457200"/>
          </a:xfrm>
          <a:prstGeom prst="rect">
            <a:avLst/>
          </a:prstGeom>
          <a:noFill/>
        </p:spPr>
        <p:txBody>
          <a:bodyPr wrap="square" lIns="0" tIns="0" rIns="0" bIns="0" anchor="t"/>
          <a:lstStyle/>
          <a:p>
            <a:pPr algn="ctr">
              <a:lnSpc>
                <a:spcPct val="120000"/>
              </a:lnSpc>
            </a:pPr>
            <a:r>
              <a:rPr sz="2400" b="0">
                <a:solidFill>
                  <a:srgbClr val="F06000"/>
                </a:solidFill>
                <a:latin typeface="微软雅黑"/>
              </a:rPr>
              <a:t>→</a:t>
            </a:r>
          </a:p>
        </p:txBody>
      </p:sp>
      <p:sp>
        <p:nvSpPr>
          <p:cNvPr id="33" name="Rounded Rectangle 32"/>
          <p:cNvSpPr/>
          <p:nvPr/>
        </p:nvSpPr>
        <p:spPr>
          <a:xfrm>
            <a:off x="8778240" y="2377440"/>
            <a:ext cx="246888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8778240" y="2377440"/>
            <a:ext cx="2468880" cy="9144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9601200" y="2743200"/>
            <a:ext cx="822960" cy="822960"/>
          </a:xfrm>
          <a:prstGeom prst="ellipse">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601200" y="2880360"/>
            <a:ext cx="822960" cy="822960"/>
          </a:xfrm>
          <a:prstGeom prst="rect">
            <a:avLst/>
          </a:prstGeom>
          <a:noFill/>
        </p:spPr>
        <p:txBody>
          <a:bodyPr wrap="square" lIns="0" tIns="0" rIns="0" bIns="0" anchor="t"/>
          <a:lstStyle/>
          <a:p>
            <a:pPr algn="ctr">
              <a:lnSpc>
                <a:spcPct val="120000"/>
              </a:lnSpc>
            </a:pPr>
            <a:r>
              <a:rPr sz="2400" b="1">
                <a:solidFill>
                  <a:srgbClr val="FFFFFF"/>
                </a:solidFill>
                <a:latin typeface="Arial"/>
              </a:rPr>
              <a:t>04</a:t>
            </a:r>
          </a:p>
        </p:txBody>
      </p:sp>
      <p:sp>
        <p:nvSpPr>
          <p:cNvPr id="37" name="TextBox 36"/>
          <p:cNvSpPr txBox="1"/>
          <p:nvPr/>
        </p:nvSpPr>
        <p:spPr>
          <a:xfrm>
            <a:off x="8778240" y="3840480"/>
            <a:ext cx="2468880" cy="457200"/>
          </a:xfrm>
          <a:prstGeom prst="rect">
            <a:avLst/>
          </a:prstGeom>
          <a:noFill/>
        </p:spPr>
        <p:txBody>
          <a:bodyPr wrap="square" lIns="0" tIns="0" rIns="0" bIns="0" anchor="t"/>
          <a:lstStyle/>
          <a:p>
            <a:pPr algn="ctr">
              <a:lnSpc>
                <a:spcPct val="120000"/>
              </a:lnSpc>
            </a:pPr>
            <a:r>
              <a:rPr sz="2000" b="1">
                <a:solidFill>
                  <a:srgbClr val="0A1B3D"/>
                </a:solidFill>
                <a:latin typeface="微软雅黑"/>
              </a:rPr>
              <a:t>升级</a:t>
            </a:r>
          </a:p>
        </p:txBody>
      </p:sp>
      <p:sp>
        <p:nvSpPr>
          <p:cNvPr id="38" name="TextBox 37"/>
          <p:cNvSpPr txBox="1"/>
          <p:nvPr/>
        </p:nvSpPr>
        <p:spPr>
          <a:xfrm>
            <a:off x="8778240" y="4343400"/>
            <a:ext cx="2468880" cy="365760"/>
          </a:xfrm>
          <a:prstGeom prst="rect">
            <a:avLst/>
          </a:prstGeom>
          <a:noFill/>
        </p:spPr>
        <p:txBody>
          <a:bodyPr wrap="square" lIns="0" tIns="0" rIns="0" bIns="0" anchor="t"/>
          <a:lstStyle/>
          <a:p>
            <a:pPr algn="ctr">
              <a:lnSpc>
                <a:spcPct val="120000"/>
              </a:lnSpc>
            </a:pPr>
            <a:r>
              <a:rPr sz="1300" b="1">
                <a:solidFill>
                  <a:srgbClr val="F06000"/>
                </a:solidFill>
                <a:latin typeface="微软雅黑"/>
              </a:rPr>
              <a:t>持续</a:t>
            </a:r>
          </a:p>
        </p:txBody>
      </p:sp>
      <p:sp>
        <p:nvSpPr>
          <p:cNvPr id="39" name="Rectangle 38"/>
          <p:cNvSpPr/>
          <p:nvPr/>
        </p:nvSpPr>
        <p:spPr>
          <a:xfrm>
            <a:off x="9646920" y="4754880"/>
            <a:ext cx="731520" cy="27432"/>
          </a:xfrm>
          <a:prstGeom prst="rect">
            <a:avLst/>
          </a:prstGeom>
          <a:solidFill>
            <a:srgbClr val="DDDD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9006840" y="4937760"/>
            <a:ext cx="2011680" cy="731520"/>
          </a:xfrm>
          <a:prstGeom prst="rect">
            <a:avLst/>
          </a:prstGeom>
          <a:noFill/>
        </p:spPr>
        <p:txBody>
          <a:bodyPr wrap="square" lIns="0" tIns="0" rIns="0" bIns="0" anchor="t"/>
          <a:lstStyle/>
          <a:p>
            <a:pPr algn="ctr">
              <a:lnSpc>
                <a:spcPct val="140000"/>
              </a:lnSpc>
            </a:pPr>
            <a:r>
              <a:rPr sz="1100" b="0">
                <a:solidFill>
                  <a:srgbClr val="666666"/>
                </a:solidFill>
                <a:latin typeface="微软雅黑"/>
              </a:rPr>
              <a:t>基于反馈优化模型，扩展应用场景</a:t>
            </a:r>
          </a:p>
        </p:txBody>
      </p:sp>
      <p:sp>
        <p:nvSpPr>
          <p:cNvPr id="41" name="TextBox 40"/>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先摸清现状，再决定做什么、怎么做。</a:t>
            </a:r>
          </a:p>
        </p:txBody>
      </p:sp>
      <p:sp>
        <p:nvSpPr>
          <p:cNvPr id="42" name="TextBox 41"/>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25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0972800" y="0"/>
            <a:ext cx="1097280" cy="1097280"/>
          </a:xfrm>
          <a:prstGeom prst="rect">
            <a:avLst/>
          </a:prstGeom>
        </p:spPr>
      </p:pic>
      <p:sp>
        <p:nvSpPr>
          <p:cNvPr id="3" name="TextBox 2"/>
          <p:cNvSpPr txBox="1"/>
          <p:nvPr/>
        </p:nvSpPr>
        <p:spPr>
          <a:xfrm>
            <a:off x="731520" y="822960"/>
            <a:ext cx="3657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11-2 · 选路径、选产品</a:t>
            </a:r>
          </a:p>
        </p:txBody>
      </p:sp>
      <p:sp>
        <p:nvSpPr>
          <p:cNvPr id="4" name="TextBox 3"/>
          <p:cNvSpPr txBox="1"/>
          <p:nvPr/>
        </p:nvSpPr>
        <p:spPr>
          <a:xfrm>
            <a:off x="731520" y="1188720"/>
            <a:ext cx="54864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三种落地路径</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0080" y="2377440"/>
            <a:ext cx="3474720" cy="32004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2743200"/>
            <a:ext cx="3474720" cy="731520"/>
          </a:xfrm>
          <a:prstGeom prst="rect">
            <a:avLst/>
          </a:prstGeom>
          <a:noFill/>
        </p:spPr>
        <p:txBody>
          <a:bodyPr wrap="square" lIns="0" tIns="0" rIns="0" bIns="0" anchor="t"/>
          <a:lstStyle/>
          <a:p>
            <a:pPr algn="ctr">
              <a:lnSpc>
                <a:spcPct val="120000"/>
              </a:lnSpc>
            </a:pPr>
            <a:r>
              <a:rPr sz="4000" b="0">
                <a:solidFill>
                  <a:srgbClr val="F06000"/>
                </a:solidFill>
                <a:latin typeface="微软雅黑"/>
              </a:rPr>
              <a:t>🚀</a:t>
            </a:r>
          </a:p>
        </p:txBody>
      </p:sp>
      <p:sp>
        <p:nvSpPr>
          <p:cNvPr id="8" name="TextBox 7"/>
          <p:cNvSpPr txBox="1"/>
          <p:nvPr/>
        </p:nvSpPr>
        <p:spPr>
          <a:xfrm>
            <a:off x="640080" y="3566160"/>
            <a:ext cx="3474720" cy="365760"/>
          </a:xfrm>
          <a:prstGeom prst="rect">
            <a:avLst/>
          </a:prstGeom>
          <a:noFill/>
        </p:spPr>
        <p:txBody>
          <a:bodyPr wrap="square" lIns="0" tIns="0" rIns="0" bIns="0" anchor="t"/>
          <a:lstStyle/>
          <a:p>
            <a:pPr algn="ctr">
              <a:lnSpc>
                <a:spcPct val="120000"/>
              </a:lnSpc>
            </a:pPr>
            <a:r>
              <a:rPr sz="1400" b="1">
                <a:solidFill>
                  <a:srgbClr val="F06000"/>
                </a:solidFill>
                <a:latin typeface="Arial"/>
              </a:rPr>
              <a:t>路径A</a:t>
            </a:r>
          </a:p>
        </p:txBody>
      </p:sp>
      <p:sp>
        <p:nvSpPr>
          <p:cNvPr id="9" name="TextBox 8"/>
          <p:cNvSpPr txBox="1"/>
          <p:nvPr/>
        </p:nvSpPr>
        <p:spPr>
          <a:xfrm>
            <a:off x="640080" y="3931920"/>
            <a:ext cx="3474720" cy="548640"/>
          </a:xfrm>
          <a:prstGeom prst="rect">
            <a:avLst/>
          </a:prstGeom>
          <a:noFill/>
        </p:spPr>
        <p:txBody>
          <a:bodyPr wrap="square" lIns="0" tIns="0" rIns="0" bIns="0" anchor="t"/>
          <a:lstStyle/>
          <a:p>
            <a:pPr algn="ctr">
              <a:lnSpc>
                <a:spcPct val="120000"/>
              </a:lnSpc>
            </a:pPr>
            <a:r>
              <a:rPr sz="2200" b="1">
                <a:solidFill>
                  <a:srgbClr val="0A1B3D"/>
                </a:solidFill>
                <a:latin typeface="微软雅黑"/>
              </a:rPr>
              <a:t>快速起步</a:t>
            </a:r>
          </a:p>
        </p:txBody>
      </p:sp>
      <p:sp>
        <p:nvSpPr>
          <p:cNvPr id="10" name="Rectangle 9"/>
          <p:cNvSpPr/>
          <p:nvPr/>
        </p:nvSpPr>
        <p:spPr>
          <a:xfrm>
            <a:off x="1920240" y="466344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4846320"/>
            <a:ext cx="2926080" cy="731520"/>
          </a:xfrm>
          <a:prstGeom prst="rect">
            <a:avLst/>
          </a:prstGeom>
          <a:noFill/>
        </p:spPr>
        <p:txBody>
          <a:bodyPr wrap="square" lIns="0" tIns="0" rIns="0" bIns="0" anchor="t"/>
          <a:lstStyle/>
          <a:p>
            <a:pPr algn="ctr">
              <a:lnSpc>
                <a:spcPct val="150000"/>
              </a:lnSpc>
            </a:pPr>
            <a:r>
              <a:rPr sz="1200" b="0">
                <a:solidFill>
                  <a:srgbClr val="666666"/>
                </a:solidFill>
                <a:latin typeface="微软雅黑"/>
              </a:rPr>
              <a:t>钉钉/飞书自建工作流 + xBAI指导，适合先验证AI价值</a:t>
            </a:r>
          </a:p>
        </p:txBody>
      </p:sp>
      <p:sp>
        <p:nvSpPr>
          <p:cNvPr id="12" name="Rounded Rectangle 11"/>
          <p:cNvSpPr/>
          <p:nvPr/>
        </p:nvSpPr>
        <p:spPr>
          <a:xfrm>
            <a:off x="4434840" y="2377440"/>
            <a:ext cx="3474720" cy="3200400"/>
          </a:xfrm>
          <a:prstGeom prst="round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34840" y="2743200"/>
            <a:ext cx="3474720" cy="731520"/>
          </a:xfrm>
          <a:prstGeom prst="rect">
            <a:avLst/>
          </a:prstGeom>
          <a:noFill/>
        </p:spPr>
        <p:txBody>
          <a:bodyPr wrap="square" lIns="0" tIns="0" rIns="0" bIns="0" anchor="t"/>
          <a:lstStyle/>
          <a:p>
            <a:pPr algn="ctr">
              <a:lnSpc>
                <a:spcPct val="120000"/>
              </a:lnSpc>
            </a:pPr>
            <a:r>
              <a:rPr sz="4000" b="0">
                <a:solidFill>
                  <a:srgbClr val="F06000"/>
                </a:solidFill>
                <a:latin typeface="微软雅黑"/>
              </a:rPr>
              <a:t>🧩</a:t>
            </a:r>
          </a:p>
        </p:txBody>
      </p:sp>
      <p:sp>
        <p:nvSpPr>
          <p:cNvPr id="14" name="TextBox 13"/>
          <p:cNvSpPr txBox="1"/>
          <p:nvPr/>
        </p:nvSpPr>
        <p:spPr>
          <a:xfrm>
            <a:off x="4434840" y="3566160"/>
            <a:ext cx="3474720" cy="365760"/>
          </a:xfrm>
          <a:prstGeom prst="rect">
            <a:avLst/>
          </a:prstGeom>
          <a:noFill/>
        </p:spPr>
        <p:txBody>
          <a:bodyPr wrap="square" lIns="0" tIns="0" rIns="0" bIns="0" anchor="t"/>
          <a:lstStyle/>
          <a:p>
            <a:pPr algn="ctr">
              <a:lnSpc>
                <a:spcPct val="120000"/>
              </a:lnSpc>
            </a:pPr>
            <a:r>
              <a:rPr sz="1400" b="1">
                <a:solidFill>
                  <a:srgbClr val="F06000"/>
                </a:solidFill>
                <a:latin typeface="Arial"/>
              </a:rPr>
              <a:t>路径B</a:t>
            </a:r>
          </a:p>
        </p:txBody>
      </p:sp>
      <p:sp>
        <p:nvSpPr>
          <p:cNvPr id="15" name="TextBox 14"/>
          <p:cNvSpPr txBox="1"/>
          <p:nvPr/>
        </p:nvSpPr>
        <p:spPr>
          <a:xfrm>
            <a:off x="4434840" y="3931920"/>
            <a:ext cx="3474720" cy="548640"/>
          </a:xfrm>
          <a:prstGeom prst="rect">
            <a:avLst/>
          </a:prstGeom>
          <a:noFill/>
        </p:spPr>
        <p:txBody>
          <a:bodyPr wrap="square" lIns="0" tIns="0" rIns="0" bIns="0" anchor="t"/>
          <a:lstStyle/>
          <a:p>
            <a:pPr algn="ctr">
              <a:lnSpc>
                <a:spcPct val="120000"/>
              </a:lnSpc>
            </a:pPr>
            <a:r>
              <a:rPr sz="2200" b="1">
                <a:solidFill>
                  <a:srgbClr val="FFFFFF"/>
                </a:solidFill>
                <a:latin typeface="微软雅黑"/>
              </a:rPr>
              <a:t>通用产品定制</a:t>
            </a:r>
          </a:p>
        </p:txBody>
      </p:sp>
      <p:sp>
        <p:nvSpPr>
          <p:cNvPr id="16" name="Rectangle 15"/>
          <p:cNvSpPr/>
          <p:nvPr/>
        </p:nvSpPr>
        <p:spPr>
          <a:xfrm>
            <a:off x="5715000" y="4663440"/>
            <a:ext cx="914400" cy="36576"/>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09160" y="4846320"/>
            <a:ext cx="2926080" cy="731520"/>
          </a:xfrm>
          <a:prstGeom prst="rect">
            <a:avLst/>
          </a:prstGeom>
          <a:noFill/>
        </p:spPr>
        <p:txBody>
          <a:bodyPr wrap="square" lIns="0" tIns="0" rIns="0" bIns="0" anchor="t"/>
          <a:lstStyle/>
          <a:p>
            <a:pPr algn="ctr">
              <a:lnSpc>
                <a:spcPct val="150000"/>
              </a:lnSpc>
            </a:pPr>
            <a:r>
              <a:rPr sz="1200" b="0">
                <a:solidFill>
                  <a:srgbClr val="BBCCDD"/>
                </a:solidFill>
                <a:latin typeface="微软雅黑"/>
              </a:rPr>
              <a:t>采用通用AI产品，适合系统化落地</a:t>
            </a:r>
          </a:p>
        </p:txBody>
      </p:sp>
      <p:sp>
        <p:nvSpPr>
          <p:cNvPr id="18" name="Rounded Rectangle 17"/>
          <p:cNvSpPr/>
          <p:nvPr/>
        </p:nvSpPr>
        <p:spPr>
          <a:xfrm>
            <a:off x="8229600" y="2377440"/>
            <a:ext cx="3474720" cy="3200400"/>
          </a:xfrm>
          <a:prstGeom prst="round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29600" y="2743200"/>
            <a:ext cx="3474720" cy="731520"/>
          </a:xfrm>
          <a:prstGeom prst="rect">
            <a:avLst/>
          </a:prstGeom>
          <a:noFill/>
        </p:spPr>
        <p:txBody>
          <a:bodyPr wrap="square" lIns="0" tIns="0" rIns="0" bIns="0" anchor="t"/>
          <a:lstStyle/>
          <a:p>
            <a:pPr algn="ctr">
              <a:lnSpc>
                <a:spcPct val="120000"/>
              </a:lnSpc>
            </a:pPr>
            <a:r>
              <a:rPr sz="4000" b="0">
                <a:solidFill>
                  <a:srgbClr val="FFFFFF"/>
                </a:solidFill>
                <a:latin typeface="微软雅黑"/>
              </a:rPr>
              <a:t>✂️</a:t>
            </a:r>
          </a:p>
        </p:txBody>
      </p:sp>
      <p:sp>
        <p:nvSpPr>
          <p:cNvPr id="20" name="TextBox 19"/>
          <p:cNvSpPr txBox="1"/>
          <p:nvPr/>
        </p:nvSpPr>
        <p:spPr>
          <a:xfrm>
            <a:off x="8229600" y="3566160"/>
            <a:ext cx="3474720" cy="365760"/>
          </a:xfrm>
          <a:prstGeom prst="rect">
            <a:avLst/>
          </a:prstGeom>
          <a:noFill/>
        </p:spPr>
        <p:txBody>
          <a:bodyPr wrap="square" lIns="0" tIns="0" rIns="0" bIns="0" anchor="t"/>
          <a:lstStyle/>
          <a:p>
            <a:pPr algn="ctr">
              <a:lnSpc>
                <a:spcPct val="120000"/>
              </a:lnSpc>
            </a:pPr>
            <a:r>
              <a:rPr sz="1400" b="1">
                <a:solidFill>
                  <a:srgbClr val="FFFFFF"/>
                </a:solidFill>
                <a:latin typeface="Arial"/>
              </a:rPr>
              <a:t>路径C</a:t>
            </a:r>
          </a:p>
        </p:txBody>
      </p:sp>
      <p:sp>
        <p:nvSpPr>
          <p:cNvPr id="21" name="TextBox 20"/>
          <p:cNvSpPr txBox="1"/>
          <p:nvPr/>
        </p:nvSpPr>
        <p:spPr>
          <a:xfrm>
            <a:off x="8229600" y="3931920"/>
            <a:ext cx="3474720" cy="548640"/>
          </a:xfrm>
          <a:prstGeom prst="rect">
            <a:avLst/>
          </a:prstGeom>
          <a:noFill/>
        </p:spPr>
        <p:txBody>
          <a:bodyPr wrap="square" lIns="0" tIns="0" rIns="0" bIns="0" anchor="t"/>
          <a:lstStyle/>
          <a:p>
            <a:pPr algn="ctr">
              <a:lnSpc>
                <a:spcPct val="120000"/>
              </a:lnSpc>
            </a:pPr>
            <a:r>
              <a:rPr sz="2200" b="1">
                <a:solidFill>
                  <a:srgbClr val="FFFFFF"/>
                </a:solidFill>
                <a:latin typeface="微软雅黑"/>
              </a:rPr>
              <a:t>行业专属方案</a:t>
            </a:r>
          </a:p>
        </p:txBody>
      </p:sp>
      <p:sp>
        <p:nvSpPr>
          <p:cNvPr id="22" name="Rectangle 21"/>
          <p:cNvSpPr/>
          <p:nvPr/>
        </p:nvSpPr>
        <p:spPr>
          <a:xfrm>
            <a:off x="9509760" y="4663440"/>
            <a:ext cx="914400" cy="3657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03920" y="4846320"/>
            <a:ext cx="2926080" cy="731520"/>
          </a:xfrm>
          <a:prstGeom prst="rect">
            <a:avLst/>
          </a:prstGeom>
          <a:noFill/>
        </p:spPr>
        <p:txBody>
          <a:bodyPr wrap="square" lIns="0" tIns="0" rIns="0" bIns="0" anchor="t"/>
          <a:lstStyle/>
          <a:p>
            <a:pPr algn="ctr">
              <a:lnSpc>
                <a:spcPct val="150000"/>
              </a:lnSpc>
            </a:pPr>
            <a:r>
              <a:rPr sz="1200" b="0">
                <a:solidFill>
                  <a:srgbClr val="CCDDEE"/>
                </a:solidFill>
                <a:latin typeface="微软雅黑"/>
              </a:rPr>
              <a:t>采用行业专属系统，适合深度定制需求</a:t>
            </a:r>
          </a:p>
        </p:txBody>
      </p:sp>
      <p:sp>
        <p:nvSpPr>
          <p:cNvPr id="24" name="TextBox 23"/>
          <p:cNvSpPr txBox="1"/>
          <p:nvPr/>
        </p:nvSpPr>
        <p:spPr>
          <a:xfrm>
            <a:off x="731520" y="5760720"/>
            <a:ext cx="10698480" cy="457200"/>
          </a:xfrm>
          <a:prstGeom prst="rect">
            <a:avLst/>
          </a:prstGeom>
          <a:noFill/>
        </p:spPr>
        <p:txBody>
          <a:bodyPr wrap="square" lIns="0" tIns="0" rIns="0" bIns="0" anchor="t"/>
          <a:lstStyle/>
          <a:p>
            <a:pPr algn="ctr">
              <a:lnSpc>
                <a:spcPct val="120000"/>
              </a:lnSpc>
            </a:pPr>
            <a:r>
              <a:rPr sz="1400" b="1">
                <a:solidFill>
                  <a:srgbClr val="0A1B3D"/>
                </a:solidFill>
                <a:latin typeface="微软雅黑"/>
              </a:rPr>
              <a:t>阶段核心产出：落地方案书 + 产品选型 + 交付计划</a:t>
            </a:r>
          </a:p>
        </p:txBody>
      </p:sp>
      <p:sp>
        <p:nvSpPr>
          <p:cNvPr id="25" name="TextBox 24"/>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路径服务于客户需求，不是我们只有一种打法。</a:t>
            </a:r>
          </a:p>
        </p:txBody>
      </p:sp>
      <p:sp>
        <p:nvSpPr>
          <p:cNvPr id="26" name="TextBox 25"/>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26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pic>
        <p:nvPicPr>
          <p:cNvPr id="2" name="Picture 1" descr="bb4fb990c78840a99c9bae9c606c2da0.png"/>
          <p:cNvPicPr>
            <a:picLocks noChangeAspect="1"/>
          </p:cNvPicPr>
          <p:nvPr/>
        </p:nvPicPr>
        <p:blipFill>
          <a:blip r:embed="rId2"/>
          <a:stretch>
            <a:fillRect/>
          </a:stretch>
        </p:blipFill>
        <p:spPr>
          <a:xfrm>
            <a:off x="11094720" y="0"/>
            <a:ext cx="1097280" cy="1097280"/>
          </a:xfrm>
          <a:prstGeom prst="rect">
            <a:avLst/>
          </a:prstGeom>
        </p:spPr>
      </p:pic>
      <p:sp>
        <p:nvSpPr>
          <p:cNvPr id="3" name="TextBox 2"/>
          <p:cNvSpPr txBox="1"/>
          <p:nvPr/>
        </p:nvSpPr>
        <p:spPr>
          <a:xfrm>
            <a:off x="731520" y="822960"/>
            <a:ext cx="45720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12 · 为什么是博昇慧源AI研究院</a:t>
            </a:r>
          </a:p>
        </p:txBody>
      </p:sp>
      <p:sp>
        <p:nvSpPr>
          <p:cNvPr id="4" name="TextBox 3"/>
          <p:cNvSpPr txBox="1"/>
          <p:nvPr/>
        </p:nvSpPr>
        <p:spPr>
          <a:xfrm>
            <a:off x="731520" y="1188720"/>
            <a:ext cx="6400800" cy="731520"/>
          </a:xfrm>
          <a:prstGeom prst="rect">
            <a:avLst/>
          </a:prstGeom>
          <a:noFill/>
        </p:spPr>
        <p:txBody>
          <a:bodyPr wrap="square" lIns="0" tIns="0" rIns="0" bIns="0" anchor="t"/>
          <a:lstStyle/>
          <a:p>
            <a:pPr algn="l">
              <a:lnSpc>
                <a:spcPct val="120000"/>
              </a:lnSpc>
            </a:pPr>
            <a:r>
              <a:rPr sz="2800" b="1">
                <a:solidFill>
                  <a:srgbClr val="0A1B3D"/>
                </a:solidFill>
                <a:latin typeface="微软雅黑"/>
              </a:rPr>
              <a:t>核心优势总结</a:t>
            </a:r>
          </a:p>
        </p:txBody>
      </p:sp>
      <p:sp>
        <p:nvSpPr>
          <p:cNvPr id="5" name="Rectangle 4"/>
          <p:cNvSpPr/>
          <p:nvPr/>
        </p:nvSpPr>
        <p:spPr>
          <a:xfrm>
            <a:off x="731520" y="1965960"/>
            <a:ext cx="731520" cy="45720"/>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560320"/>
            <a:ext cx="5943600" cy="2743200"/>
          </a:xfrm>
          <a:prstGeom prst="rect">
            <a:avLst/>
          </a:prstGeom>
          <a:noFill/>
        </p:spPr>
        <p:txBody>
          <a:bodyPr wrap="square" lIns="0" tIns="0" rIns="0" bIns="0"/>
          <a:lstStyle/>
          <a:p>
            <a:pPr algn="l">
              <a:lnSpc>
                <a:spcPct val="180000"/>
              </a:lnSpc>
              <a:spcAft>
                <a:spcPts val="1000"/>
              </a:spcAft>
            </a:pPr>
            <a:r>
              <a:rPr sz="1500" b="0">
                <a:solidFill>
                  <a:srgbClr val="F06000"/>
                </a:solidFill>
                <a:latin typeface="微软雅黑"/>
              </a:rPr>
              <a:t>● </a:t>
            </a:r>
            <a:r>
              <a:rPr sz="1500" b="1">
                <a:solidFill>
                  <a:srgbClr val="333333"/>
                </a:solidFill>
                <a:latin typeface="微软雅黑"/>
              </a:rPr>
              <a:t>20年产业咨询积累 + 自研Enlitecore全栈架构</a:t>
            </a:r>
          </a:p>
          <a:p>
            <a:pPr algn="l">
              <a:lnSpc>
                <a:spcPct val="180000"/>
              </a:lnSpc>
              <a:spcAft>
                <a:spcPts val="1000"/>
              </a:spcAft>
            </a:pPr>
            <a:r>
              <a:rPr sz="1500" b="0">
                <a:solidFill>
                  <a:srgbClr val="F06000"/>
                </a:solidFill>
                <a:latin typeface="微软雅黑"/>
              </a:rPr>
              <a:t>● </a:t>
            </a:r>
            <a:r>
              <a:rPr sz="1500" b="1">
                <a:solidFill>
                  <a:srgbClr val="333333"/>
                </a:solidFill>
                <a:latin typeface="微软雅黑"/>
              </a:rPr>
              <a:t>跨学科复合团队，六大领域已上线生产级系统，全栈自主交付</a:t>
            </a:r>
          </a:p>
          <a:p>
            <a:pPr algn="l">
              <a:lnSpc>
                <a:spcPct val="180000"/>
              </a:lnSpc>
              <a:spcAft>
                <a:spcPts val="1000"/>
              </a:spcAft>
            </a:pPr>
            <a:r>
              <a:rPr sz="1500" b="0">
                <a:solidFill>
                  <a:srgbClr val="F06000"/>
                </a:solidFill>
                <a:latin typeface="微软雅黑"/>
              </a:rPr>
              <a:t>● </a:t>
            </a:r>
            <a:r>
              <a:rPr sz="1500" b="1">
                <a:solidFill>
                  <a:srgbClr val="333333"/>
                </a:solidFill>
                <a:latin typeface="微软雅黑"/>
              </a:rPr>
              <a:t>私有化部署，数据不出内网</a:t>
            </a:r>
          </a:p>
          <a:p>
            <a:pPr algn="l">
              <a:lnSpc>
                <a:spcPct val="180000"/>
              </a:lnSpc>
              <a:spcAft>
                <a:spcPts val="1000"/>
              </a:spcAft>
            </a:pPr>
            <a:r>
              <a:rPr sz="1500" b="0">
                <a:solidFill>
                  <a:srgbClr val="F06000"/>
                </a:solidFill>
                <a:latin typeface="微软雅黑"/>
              </a:rPr>
              <a:t>● </a:t>
            </a:r>
            <a:r>
              <a:rPr sz="1500" b="1">
                <a:solidFill>
                  <a:srgbClr val="333333"/>
                </a:solidFill>
                <a:latin typeface="微软雅黑"/>
              </a:rPr>
              <a:t>产业落地与前沿研究双轨并行，兼具资本叙事与学术信用构建经验</a:t>
            </a:r>
          </a:p>
        </p:txBody>
      </p:sp>
      <p:pic>
        <p:nvPicPr>
          <p:cNvPr id="7" name="Picture 6" descr="summary.jpg"/>
          <p:cNvPicPr>
            <a:picLocks noChangeAspect="1"/>
          </p:cNvPicPr>
          <p:nvPr/>
        </p:nvPicPr>
        <p:blipFill>
          <a:blip r:embed="rId3"/>
          <a:stretch>
            <a:fillRect/>
          </a:stretch>
        </p:blipFill>
        <p:spPr>
          <a:xfrm>
            <a:off x="7315200" y="1828800"/>
            <a:ext cx="4389120" cy="2468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731520" y="6217920"/>
            <a:ext cx="10698480" cy="457200"/>
          </a:xfrm>
          <a:prstGeom prst="rect">
            <a:avLst/>
          </a:prstGeom>
          <a:noFill/>
        </p:spPr>
        <p:txBody>
          <a:bodyPr wrap="square" lIns="0" tIns="0" rIns="0" bIns="0" anchor="t"/>
          <a:lstStyle/>
          <a:p>
            <a:pPr algn="l">
              <a:lnSpc>
                <a:spcPct val="120000"/>
              </a:lnSpc>
            </a:pPr>
            <a:r>
              <a:rPr sz="1100" b="0">
                <a:solidFill>
                  <a:srgbClr val="AAAAAA"/>
                </a:solidFill>
                <a:latin typeface="微软雅黑"/>
              </a:rPr>
              <a:t>— 我们交付的是真实系统，不是概念方案。</a:t>
            </a:r>
          </a:p>
        </p:txBody>
      </p:sp>
      <p:sp>
        <p:nvSpPr>
          <p:cNvPr id="9" name="TextBox 8"/>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666666"/>
                </a:solidFill>
                <a:latin typeface="微软雅黑"/>
              </a:rPr>
              <a:t>27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A1B3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A1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645920"/>
            <a:ext cx="7315200" cy="731520"/>
          </a:xfrm>
          <a:prstGeom prst="rect">
            <a:avLst/>
          </a:prstGeom>
          <a:noFill/>
        </p:spPr>
        <p:txBody>
          <a:bodyPr wrap="square" lIns="0" tIns="0" rIns="0" bIns="0" anchor="t"/>
          <a:lstStyle/>
          <a:p>
            <a:pPr algn="l">
              <a:lnSpc>
                <a:spcPct val="120000"/>
              </a:lnSpc>
            </a:pPr>
            <a:r>
              <a:rPr sz="3600" b="1">
                <a:solidFill>
                  <a:srgbClr val="FFFFFF"/>
                </a:solidFill>
                <a:latin typeface="微软雅黑"/>
              </a:rPr>
              <a:t>联系我们</a:t>
            </a:r>
          </a:p>
        </p:txBody>
      </p:sp>
      <p:sp>
        <p:nvSpPr>
          <p:cNvPr id="5" name="Rectangle 4"/>
          <p:cNvSpPr/>
          <p:nvPr/>
        </p:nvSpPr>
        <p:spPr>
          <a:xfrm>
            <a:off x="731520" y="2468880"/>
            <a:ext cx="1371600" cy="54864"/>
          </a:xfrm>
          <a:prstGeom prst="rect">
            <a:avLst/>
          </a:prstGeom>
          <a:solidFill>
            <a:srgbClr val="F06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743200"/>
            <a:ext cx="7315200" cy="548640"/>
          </a:xfrm>
          <a:prstGeom prst="rect">
            <a:avLst/>
          </a:prstGeom>
          <a:noFill/>
        </p:spPr>
        <p:txBody>
          <a:bodyPr wrap="square" lIns="0" tIns="0" rIns="0" bIns="0" anchor="t"/>
          <a:lstStyle/>
          <a:p>
            <a:pPr algn="l">
              <a:lnSpc>
                <a:spcPct val="120000"/>
              </a:lnSpc>
            </a:pPr>
            <a:r>
              <a:rPr sz="2000" b="0">
                <a:solidFill>
                  <a:srgbClr val="BBCCDD"/>
                </a:solidFill>
                <a:latin typeface="微软雅黑"/>
              </a:rPr>
              <a:t>博昇慧源AI研究院 · xBAI (xbrilliance.ai)</a:t>
            </a:r>
          </a:p>
        </p:txBody>
      </p:sp>
      <p:sp>
        <p:nvSpPr>
          <p:cNvPr id="7" name="TextBox 6"/>
          <p:cNvSpPr txBox="1"/>
          <p:nvPr/>
        </p:nvSpPr>
        <p:spPr>
          <a:xfrm>
            <a:off x="731520" y="3657600"/>
            <a:ext cx="1371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首席研究员</a:t>
            </a:r>
          </a:p>
        </p:txBody>
      </p:sp>
      <p:sp>
        <p:nvSpPr>
          <p:cNvPr id="8" name="TextBox 7"/>
          <p:cNvSpPr txBox="1"/>
          <p:nvPr/>
        </p:nvSpPr>
        <p:spPr>
          <a:xfrm>
            <a:off x="2286000" y="3657600"/>
            <a:ext cx="5486400" cy="365760"/>
          </a:xfrm>
          <a:prstGeom prst="rect">
            <a:avLst/>
          </a:prstGeom>
          <a:noFill/>
        </p:spPr>
        <p:txBody>
          <a:bodyPr wrap="square" lIns="0" tIns="0" rIns="0" bIns="0" anchor="t"/>
          <a:lstStyle/>
          <a:p>
            <a:pPr algn="l">
              <a:lnSpc>
                <a:spcPct val="120000"/>
              </a:lnSpc>
            </a:pPr>
            <a:r>
              <a:rPr sz="1400" b="0">
                <a:solidFill>
                  <a:srgbClr val="FFFFFF"/>
                </a:solidFill>
                <a:latin typeface="微软雅黑"/>
              </a:rPr>
              <a:t>唐明伯（Donald Tang）</a:t>
            </a:r>
          </a:p>
        </p:txBody>
      </p:sp>
      <p:sp>
        <p:nvSpPr>
          <p:cNvPr id="9" name="TextBox 8"/>
          <p:cNvSpPr txBox="1"/>
          <p:nvPr/>
        </p:nvSpPr>
        <p:spPr>
          <a:xfrm>
            <a:off x="731520" y="4297680"/>
            <a:ext cx="1371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电子邮箱</a:t>
            </a:r>
          </a:p>
        </p:txBody>
      </p:sp>
      <p:sp>
        <p:nvSpPr>
          <p:cNvPr id="10" name="TextBox 9"/>
          <p:cNvSpPr txBox="1"/>
          <p:nvPr/>
        </p:nvSpPr>
        <p:spPr>
          <a:xfrm>
            <a:off x="2286000" y="4297680"/>
            <a:ext cx="5486400" cy="365760"/>
          </a:xfrm>
          <a:prstGeom prst="rect">
            <a:avLst/>
          </a:prstGeom>
          <a:noFill/>
        </p:spPr>
        <p:txBody>
          <a:bodyPr wrap="square" lIns="0" tIns="0" rIns="0" bIns="0" anchor="t"/>
          <a:lstStyle/>
          <a:p>
            <a:pPr algn="l">
              <a:lnSpc>
                <a:spcPct val="120000"/>
              </a:lnSpc>
            </a:pPr>
            <a:r>
              <a:rPr sz="1400" b="0">
                <a:solidFill>
                  <a:srgbClr val="FFFFFF"/>
                </a:solidFill>
                <a:latin typeface="微软雅黑"/>
              </a:rPr>
              <a:t>donaldtang@scinova.com</a:t>
            </a:r>
          </a:p>
        </p:txBody>
      </p:sp>
      <p:sp>
        <p:nvSpPr>
          <p:cNvPr id="11" name="TextBox 10"/>
          <p:cNvSpPr txBox="1"/>
          <p:nvPr/>
        </p:nvSpPr>
        <p:spPr>
          <a:xfrm>
            <a:off x="731520" y="4937760"/>
            <a:ext cx="1371600" cy="365760"/>
          </a:xfrm>
          <a:prstGeom prst="rect">
            <a:avLst/>
          </a:prstGeom>
          <a:noFill/>
        </p:spPr>
        <p:txBody>
          <a:bodyPr wrap="square" lIns="0" tIns="0" rIns="0" bIns="0" anchor="t"/>
          <a:lstStyle/>
          <a:p>
            <a:pPr algn="l">
              <a:lnSpc>
                <a:spcPct val="120000"/>
              </a:lnSpc>
            </a:pPr>
            <a:r>
              <a:rPr sz="1400" b="1">
                <a:solidFill>
                  <a:srgbClr val="F06000"/>
                </a:solidFill>
                <a:latin typeface="微软雅黑"/>
              </a:rPr>
              <a:t>公司地址</a:t>
            </a:r>
          </a:p>
        </p:txBody>
      </p:sp>
      <p:sp>
        <p:nvSpPr>
          <p:cNvPr id="12" name="TextBox 11"/>
          <p:cNvSpPr txBox="1"/>
          <p:nvPr/>
        </p:nvSpPr>
        <p:spPr>
          <a:xfrm>
            <a:off x="2286000" y="4937760"/>
            <a:ext cx="5486400" cy="365760"/>
          </a:xfrm>
          <a:prstGeom prst="rect">
            <a:avLst/>
          </a:prstGeom>
          <a:noFill/>
        </p:spPr>
        <p:txBody>
          <a:bodyPr wrap="square" lIns="0" tIns="0" rIns="0" bIns="0" anchor="t"/>
          <a:lstStyle/>
          <a:p>
            <a:pPr algn="l">
              <a:lnSpc>
                <a:spcPct val="120000"/>
              </a:lnSpc>
            </a:pPr>
            <a:r>
              <a:rPr sz="1400" b="0">
                <a:solidFill>
                  <a:srgbClr val="FFFFFF"/>
                </a:solidFill>
                <a:latin typeface="微软雅黑"/>
              </a:rPr>
              <a:t>上海市延安西路726号22楼</a:t>
            </a:r>
          </a:p>
        </p:txBody>
      </p:sp>
      <p:sp>
        <p:nvSpPr>
          <p:cNvPr id="13" name="Rounded Rectangle 12"/>
          <p:cNvSpPr/>
          <p:nvPr/>
        </p:nvSpPr>
        <p:spPr>
          <a:xfrm>
            <a:off x="8686800" y="2743200"/>
            <a:ext cx="2286000" cy="2286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686800" y="3566160"/>
            <a:ext cx="2286000" cy="457200"/>
          </a:xfrm>
          <a:prstGeom prst="rect">
            <a:avLst/>
          </a:prstGeom>
          <a:noFill/>
        </p:spPr>
        <p:txBody>
          <a:bodyPr wrap="square" lIns="0" tIns="0" rIns="0" bIns="0" anchor="t"/>
          <a:lstStyle/>
          <a:p>
            <a:pPr algn="ctr">
              <a:lnSpc>
                <a:spcPct val="120000"/>
              </a:lnSpc>
            </a:pPr>
            <a:r>
              <a:rPr sz="1400" b="0">
                <a:solidFill>
                  <a:srgbClr val="666666"/>
                </a:solidFill>
                <a:latin typeface="微软雅黑"/>
              </a:rPr>
              <a:t>【二维码占位】</a:t>
            </a:r>
          </a:p>
        </p:txBody>
      </p:sp>
      <p:sp>
        <p:nvSpPr>
          <p:cNvPr id="15" name="TextBox 14"/>
          <p:cNvSpPr txBox="1"/>
          <p:nvPr/>
        </p:nvSpPr>
        <p:spPr>
          <a:xfrm>
            <a:off x="8686800" y="4023360"/>
            <a:ext cx="2286000" cy="457200"/>
          </a:xfrm>
          <a:prstGeom prst="rect">
            <a:avLst/>
          </a:prstGeom>
          <a:noFill/>
        </p:spPr>
        <p:txBody>
          <a:bodyPr wrap="square" lIns="0" tIns="0" rIns="0" bIns="0" anchor="t"/>
          <a:lstStyle/>
          <a:p>
            <a:pPr algn="ctr">
              <a:lnSpc>
                <a:spcPct val="120000"/>
              </a:lnSpc>
            </a:pPr>
            <a:r>
              <a:rPr sz="1100" b="0">
                <a:solidFill>
                  <a:srgbClr val="999999"/>
                </a:solidFill>
                <a:latin typeface="微软雅黑"/>
              </a:rPr>
              <a:t>请替换为真实二维码</a:t>
            </a:r>
          </a:p>
        </p:txBody>
      </p:sp>
      <p:sp>
        <p:nvSpPr>
          <p:cNvPr id="16" name="TextBox 15"/>
          <p:cNvSpPr txBox="1"/>
          <p:nvPr/>
        </p:nvSpPr>
        <p:spPr>
          <a:xfrm>
            <a:off x="731520" y="5943600"/>
            <a:ext cx="10698480" cy="457200"/>
          </a:xfrm>
          <a:prstGeom prst="rect">
            <a:avLst/>
          </a:prstGeom>
          <a:noFill/>
        </p:spPr>
        <p:txBody>
          <a:bodyPr wrap="square" lIns="0" tIns="0" rIns="0" bIns="0" anchor="t"/>
          <a:lstStyle/>
          <a:p>
            <a:pPr algn="ctr">
              <a:lnSpc>
                <a:spcPct val="120000"/>
              </a:lnSpc>
            </a:pPr>
            <a:r>
              <a:rPr sz="1800" b="0">
                <a:solidFill>
                  <a:srgbClr val="99AABB"/>
                </a:solidFill>
                <a:latin typeface="微软雅黑"/>
              </a:rPr>
              <a:t>期待与您合作</a:t>
            </a:r>
          </a:p>
        </p:txBody>
      </p:sp>
      <p:sp>
        <p:nvSpPr>
          <p:cNvPr id="17" name="TextBox 16"/>
          <p:cNvSpPr txBox="1"/>
          <p:nvPr/>
        </p:nvSpPr>
        <p:spPr>
          <a:xfrm>
            <a:off x="10972800" y="6400800"/>
            <a:ext cx="914400" cy="365760"/>
          </a:xfrm>
          <a:prstGeom prst="rect">
            <a:avLst/>
          </a:prstGeom>
          <a:noFill/>
        </p:spPr>
        <p:txBody>
          <a:bodyPr wrap="square" lIns="0" tIns="0" rIns="0" bIns="0" anchor="t"/>
          <a:lstStyle/>
          <a:p>
            <a:pPr algn="r">
              <a:lnSpc>
                <a:spcPct val="120000"/>
              </a:lnSpc>
            </a:pPr>
            <a:r>
              <a:rPr sz="1000" b="0">
                <a:solidFill>
                  <a:srgbClr val="8899BB"/>
                </a:solidFill>
                <a:latin typeface="微软雅黑"/>
              </a:rPr>
              <a:t>28 / 28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1360</Words>
  <Application>Microsoft Office PowerPoint</Application>
  <PresentationFormat>宽屏</PresentationFormat>
  <Paragraphs>343</Paragraphs>
  <Slides>28</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Noto Sans SC</vt:lpstr>
      <vt:lpstr>等线</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煦城 周</cp:lastModifiedBy>
  <cp:revision>2</cp:revision>
  <dcterms:created xsi:type="dcterms:W3CDTF">2013-01-27T09:14:16Z</dcterms:created>
  <dcterms:modified xsi:type="dcterms:W3CDTF">2026-08-14T11:52:48Z</dcterms:modified>
  <cp:category/>
</cp:coreProperties>
</file>