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777240"/>
            <a:ext cx="73152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博昇慧源 xBAI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xbrilliance.ai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02920" y="196596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AI落地产品与方案体系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02920" y="297180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V1.0  ·  三章 · 六大通用产品 · 七大行业方案 · 落地方法论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02920" y="3703320"/>
            <a:ext cx="192024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37033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企业级知识库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606040" y="3703320"/>
            <a:ext cx="192024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606040" y="37033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多智能体工作台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709160" y="3703320"/>
            <a:ext cx="192024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09160" y="370332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行业专属方案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02920" y="4709160"/>
            <a:ext cx="8229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博昇慧源AI研究院  ·  上海市延安西路726号22楼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85800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321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六大通用AI落地产品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502920" y="2176272"/>
            <a:ext cx="2926080" cy="36576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31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开箱即用 · 快速部署 · 适配大多数企业日常运营场景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企业级知识库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69748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69748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嵌入式AI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89204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9204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第一章｜六大通用AI落地产品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产品总览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353312"/>
            <a:ext cx="502920" cy="347472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353312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序号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77240" y="1353312"/>
            <a:ext cx="2011680" cy="347472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353312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产品名称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88920" y="1353312"/>
            <a:ext cx="2834640" cy="347472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88920" y="1353312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核心形态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623560" y="1353312"/>
            <a:ext cx="3063240" cy="347472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23560" y="1353312"/>
            <a:ext cx="3063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典型场景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1728216"/>
            <a:ext cx="8412480" cy="475488"/>
          </a:xfrm>
          <a:prstGeom prst="rect">
            <a:avLst/>
          </a:prstGeom>
          <a:solidFill>
            <a:srgbClr val="111E30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9184" y="178308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32104" y="17830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企业级知识库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843784" y="17830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类浏览器界面·本地部署+远端大模型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678424" y="178308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律所·医疗·制造业岗位分级知识库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74320" y="2231136"/>
            <a:ext cx="8412480" cy="475488"/>
          </a:xfrm>
          <a:prstGeom prst="rect">
            <a:avLst/>
          </a:prstGeom>
          <a:solidFill>
            <a:srgbClr val="162236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9184" y="228600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32104" y="228600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嵌入式AI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843784" y="228600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AI对话框嵌入现有软件界面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678424" y="228600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亚马逊后台·ERP·CRM内实时辅助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2734056"/>
            <a:ext cx="8412480" cy="475488"/>
          </a:xfrm>
          <a:prstGeom prst="rect">
            <a:avLst/>
          </a:prstGeom>
          <a:solidFill>
            <a:srgbClr val="111E30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9184" y="278892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32104" y="278892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2843784" y="278892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多接口对话机器人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678424" y="278892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微信客服·患者群管理·企业微信自动化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74320" y="3236976"/>
            <a:ext cx="8412480" cy="475488"/>
          </a:xfrm>
          <a:prstGeom prst="rect">
            <a:avLst/>
          </a:prstGeom>
          <a:solidFill>
            <a:srgbClr val="162236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9184" y="329184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32104" y="329184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多智能体集成工作台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2843784" y="329184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20–50个智能体集中于单一界面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678424" y="329184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公众号小红书运营工作台·部门全流程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74320" y="3739896"/>
            <a:ext cx="8412480" cy="475488"/>
          </a:xfrm>
          <a:prstGeom prst="rect">
            <a:avLst/>
          </a:prstGeom>
          <a:solidFill>
            <a:srgbClr val="111E30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9184" y="379476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832104" y="379476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企业级AI短视频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2843784" y="379476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高精度宣传短视频制作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5678424" y="379476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品牌宣传·产品发布·招商推介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274320" y="4242816"/>
            <a:ext cx="8412480" cy="475488"/>
          </a:xfrm>
          <a:prstGeom prst="rect">
            <a:avLst/>
          </a:prstGeom>
          <a:solidFill>
            <a:srgbClr val="162236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29184" y="4297680"/>
            <a:ext cx="411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832104" y="42976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企业GEO优化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2843784" y="42976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生成式引擎优化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678424" y="4297680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在AI搜索引擎中提升企业曝光与排名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第一章｜产品一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企业级知识库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7223760" y="457200"/>
            <a:ext cx="155448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760" y="4572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产品一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298448"/>
            <a:ext cx="4160520" cy="3547872"/>
          </a:xfrm>
          <a:prstGeom prst="roundRect">
            <a:avLst>
              <a:gd name="adj" fmla="val 2062"/>
            </a:avLst>
          </a:prstGeom>
          <a:solidFill>
            <a:srgbClr val="162236"/>
          </a:solidFill>
          <a:ln w="10160">
            <a:solidFill>
              <a:srgbClr val="00C9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11480" y="146304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 → 知识库 → AI问答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097280" y="1856232"/>
            <a:ext cx="2377440" cy="694944"/>
          </a:xfrm>
          <a:prstGeom prst="roundRect">
            <a:avLst>
              <a:gd name="adj" fmla="val 6579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97280" y="185623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董事长 / 总经理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2185416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战略知识 · 全局数据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77240" y="2606040"/>
            <a:ext cx="3017520" cy="694944"/>
          </a:xfrm>
          <a:prstGeom prst="roundRect">
            <a:avLst>
              <a:gd name="adj" fmla="val 6579"/>
            </a:avLst>
          </a:prstGeom>
          <a:solidFill>
            <a:srgbClr val="1A5276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" y="2606040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部门经理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935224"/>
            <a:ext cx="3017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部门SOP · 项目档案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411480" y="3355848"/>
            <a:ext cx="3749040" cy="694944"/>
          </a:xfrm>
          <a:prstGeom prst="roundRect">
            <a:avLst>
              <a:gd name="adj" fmla="val 6579"/>
            </a:avLst>
          </a:prstGeom>
          <a:solidFill>
            <a:srgbClr val="0A284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1480" y="3355848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基层员工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11480" y="3685032"/>
            <a:ext cx="3749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岗位手册 · 操作指引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11480" y="4178808"/>
            <a:ext cx="3749040" cy="402336"/>
          </a:xfrm>
          <a:prstGeom prst="roundRect">
            <a:avLst>
              <a:gd name="adj" fmla="val 11364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11480" y="4178808"/>
            <a:ext cx="3749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🔒 数据全部存在企业本地 · 不出企业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663440" y="1353312"/>
            <a:ext cx="4251960" cy="349300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完美映射岗位与级别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不同层级员工看到不同深度内容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本地化部署，兼容DeepSeek/GPT等远端大模型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典型案例：某律所全线建立岗位级知识库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第一章｜产品二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嵌入式AI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7223760" y="457200"/>
            <a:ext cx="155448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760" y="4572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产品二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298448"/>
            <a:ext cx="4160520" cy="3547872"/>
          </a:xfrm>
          <a:prstGeom prst="roundRect">
            <a:avLst>
              <a:gd name="adj" fmla="val 2062"/>
            </a:avLst>
          </a:prstGeom>
          <a:solidFill>
            <a:srgbClr val="162236"/>
          </a:solidFill>
          <a:ln w="10160">
            <a:solidFill>
              <a:srgbClr val="00C9A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84048" y="1463040"/>
            <a:ext cx="3840480" cy="3246120"/>
          </a:xfrm>
          <a:prstGeom prst="roundRect">
            <a:avLst>
              <a:gd name="adj" fmla="val 2254"/>
            </a:avLst>
          </a:prstGeom>
          <a:solidFill>
            <a:srgbClr val="162236"/>
          </a:solidFill>
          <a:ln w="12700">
            <a:solidFill>
              <a:srgbClr val="8A9BB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4048" y="1463040"/>
            <a:ext cx="384048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企业现有软件界面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84048" y="1700784"/>
            <a:ext cx="38404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（亚马逊后台 / ERP / CRM）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1051560" y="2103120"/>
            <a:ext cx="2743200" cy="1828800"/>
          </a:xfrm>
          <a:prstGeom prst="roundRect">
            <a:avLst>
              <a:gd name="adj" fmla="val 5000"/>
            </a:avLst>
          </a:prstGeom>
          <a:solidFill>
            <a:srgbClr val="0D1F35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1560" y="2103120"/>
            <a:ext cx="2743200" cy="329184"/>
          </a:xfrm>
          <a:prstGeom prst="rect">
            <a:avLst/>
          </a:prstGeom>
          <a:solidFill>
            <a:srgbClr val="00C9A7"/>
          </a:solidFill>
          <a:ln w="12700">
            <a:solidFill>
              <a:srgbClr val="0000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2103120"/>
            <a:ext cx="2743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工作助手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188720" y="2523744"/>
            <a:ext cx="2468880" cy="329184"/>
          </a:xfrm>
          <a:prstGeom prst="roundRect">
            <a:avLst>
              <a:gd name="adj" fmla="val 13889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88720" y="2523744"/>
            <a:ext cx="2468880" cy="329184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感知界面数据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188720" y="2926080"/>
            <a:ext cx="2468880" cy="329184"/>
          </a:xfrm>
          <a:prstGeom prst="roundRect">
            <a:avLst>
              <a:gd name="adj" fmla="val 13889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88720" y="2926080"/>
            <a:ext cx="2468880" cy="329184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实时辅助建议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1188720" y="3328416"/>
            <a:ext cx="2468880" cy="329184"/>
          </a:xfrm>
          <a:prstGeom prst="roundRect">
            <a:avLst>
              <a:gd name="adj" fmla="val 13889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188720" y="3328416"/>
            <a:ext cx="2468880" cy="329184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对话 &amp; 操作建议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423160" y="4005072"/>
            <a:ext cx="0" cy="365760"/>
          </a:xfrm>
          <a:prstGeom prst="line">
            <a:avLst/>
          </a:prstGeom>
          <a:noFill/>
          <a:ln w="19050">
            <a:solidFill>
              <a:srgbClr val="00C9A7"/>
            </a:solidFill>
            <a:prstDash val="solid"/>
            <a:tailEnd type="arrow"/>
          </a:ln>
        </p:spPr>
      </p:sp>
      <p:sp>
        <p:nvSpPr>
          <p:cNvPr id="21" name="Shape 19"/>
          <p:cNvSpPr/>
          <p:nvPr/>
        </p:nvSpPr>
        <p:spPr>
          <a:xfrm>
            <a:off x="731520" y="4389120"/>
            <a:ext cx="3200400" cy="256032"/>
          </a:xfrm>
          <a:prstGeom prst="roundRect">
            <a:avLst>
              <a:gd name="adj" fmla="val 17857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8912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员工无需切换系统，在原界面直接获得AI辅助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4663440" y="1353312"/>
            <a:ext cx="4251960" cy="349300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直接嵌入企业现有软件，无需替换系统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自动感知界面信息，实时辅助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支持对话交互与操作建议双模式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典型案例：亚马逊后台内嵌AI框，辅助选品·定价·文案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第一章｜产品三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数字员工（多接口）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7223760" y="457200"/>
            <a:ext cx="155448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760" y="4572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产品三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298448"/>
            <a:ext cx="4160520" cy="3547872"/>
          </a:xfrm>
          <a:prstGeom prst="roundRect">
            <a:avLst>
              <a:gd name="adj" fmla="val 2062"/>
            </a:avLst>
          </a:prstGeom>
          <a:solidFill>
            <a:srgbClr val="162236"/>
          </a:solidFill>
          <a:ln w="10160">
            <a:solidFill>
              <a:srgbClr val="00C9A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8912" y="1490472"/>
            <a:ext cx="1115568" cy="384048"/>
          </a:xfrm>
          <a:prstGeom prst="roundRect">
            <a:avLst>
              <a:gd name="adj" fmla="val 14286"/>
            </a:avLst>
          </a:prstGeom>
          <a:solidFill>
            <a:srgbClr val="111E30"/>
          </a:solidFill>
          <a:ln w="12700">
            <a:solidFill>
              <a:srgbClr val="27AE6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8912" y="1490472"/>
            <a:ext cx="1115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微信公众号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996696" y="1883664"/>
            <a:ext cx="0" cy="365760"/>
          </a:xfrm>
          <a:prstGeom prst="line">
            <a:avLst/>
          </a:prstGeom>
          <a:noFill/>
          <a:ln w="19050">
            <a:solidFill>
              <a:srgbClr val="27AE60"/>
            </a:solidFill>
            <a:prstDash val="solid"/>
            <a:tailEnd type="arrow"/>
          </a:ln>
        </p:spPr>
      </p:sp>
      <p:sp>
        <p:nvSpPr>
          <p:cNvPr id="11" name="Shape 9"/>
          <p:cNvSpPr/>
          <p:nvPr/>
        </p:nvSpPr>
        <p:spPr>
          <a:xfrm>
            <a:off x="1719072" y="1490472"/>
            <a:ext cx="1115568" cy="384048"/>
          </a:xfrm>
          <a:prstGeom prst="roundRect">
            <a:avLst>
              <a:gd name="adj" fmla="val 14286"/>
            </a:avLst>
          </a:prstGeom>
          <a:solidFill>
            <a:srgbClr val="111E30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719072" y="1490472"/>
            <a:ext cx="1115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企业微信群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276856" y="1883664"/>
            <a:ext cx="0" cy="365760"/>
          </a:xfrm>
          <a:prstGeom prst="line">
            <a:avLst/>
          </a:prstGeom>
          <a:noFill/>
          <a:ln w="19050">
            <a:solidFill>
              <a:srgbClr val="1A73E8"/>
            </a:solidFill>
            <a:prstDash val="solid"/>
            <a:tailEnd type="arrow"/>
          </a:ln>
        </p:spPr>
      </p:sp>
      <p:sp>
        <p:nvSpPr>
          <p:cNvPr id="14" name="Shape 12"/>
          <p:cNvSpPr/>
          <p:nvPr/>
        </p:nvSpPr>
        <p:spPr>
          <a:xfrm>
            <a:off x="2999232" y="1490472"/>
            <a:ext cx="1115568" cy="384048"/>
          </a:xfrm>
          <a:prstGeom prst="roundRect">
            <a:avLst>
              <a:gd name="adj" fmla="val 14286"/>
            </a:avLst>
          </a:prstGeom>
          <a:solidFill>
            <a:srgbClr val="111E30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999232" y="1490472"/>
            <a:ext cx="1115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小程序/其他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557016" y="1883664"/>
            <a:ext cx="0" cy="365760"/>
          </a:xfrm>
          <a:prstGeom prst="line">
            <a:avLst/>
          </a:prstGeom>
          <a:noFill/>
          <a:ln w="19050">
            <a:solidFill>
              <a:srgbClr val="E67E22"/>
            </a:solidFill>
            <a:prstDash val="solid"/>
            <a:tailEnd type="arrow"/>
          </a:ln>
        </p:spPr>
      </p:sp>
      <p:sp>
        <p:nvSpPr>
          <p:cNvPr id="17" name="Shape 15"/>
          <p:cNvSpPr/>
          <p:nvPr/>
        </p:nvSpPr>
        <p:spPr>
          <a:xfrm>
            <a:off x="1051560" y="2267712"/>
            <a:ext cx="2377440" cy="530352"/>
          </a:xfrm>
          <a:prstGeom prst="roundRect">
            <a:avLst>
              <a:gd name="adj" fmla="val 13793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226771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数字员工 AI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051560" y="252374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7×24 在线处理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240280" y="2816352"/>
            <a:ext cx="0" cy="347472"/>
          </a:xfrm>
          <a:prstGeom prst="line">
            <a:avLst/>
          </a:prstGeom>
          <a:noFill/>
          <a:ln w="19050">
            <a:solidFill>
              <a:srgbClr val="00C9A7"/>
            </a:solidFill>
            <a:prstDash val="solid"/>
            <a:tailEnd type="arrow"/>
          </a:ln>
        </p:spPr>
      </p:sp>
      <p:sp>
        <p:nvSpPr>
          <p:cNvPr id="21" name="Shape 19"/>
          <p:cNvSpPr/>
          <p:nvPr/>
        </p:nvSpPr>
        <p:spPr>
          <a:xfrm>
            <a:off x="2240280" y="3163824"/>
            <a:ext cx="-1243584" cy="0"/>
          </a:xfrm>
          <a:prstGeom prst="line">
            <a:avLst/>
          </a:prstGeom>
          <a:noFill/>
          <a:ln w="12700">
            <a:solidFill>
              <a:srgbClr val="00C9A7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96696" y="3163824"/>
            <a:ext cx="0" cy="310896"/>
          </a:xfrm>
          <a:prstGeom prst="line">
            <a:avLst/>
          </a:prstGeom>
          <a:noFill/>
          <a:ln w="19050">
            <a:solidFill>
              <a:srgbClr val="00C9A7"/>
            </a:solidFill>
            <a:prstDash val="solid"/>
            <a:tailEnd type="arrow"/>
          </a:ln>
        </p:spPr>
      </p:sp>
      <p:sp>
        <p:nvSpPr>
          <p:cNvPr id="23" name="Shape 21"/>
          <p:cNvSpPr/>
          <p:nvPr/>
        </p:nvSpPr>
        <p:spPr>
          <a:xfrm>
            <a:off x="438912" y="3493008"/>
            <a:ext cx="1133856" cy="914400"/>
          </a:xfrm>
          <a:prstGeom prst="roundRect">
            <a:avLst>
              <a:gd name="adj" fmla="val 6000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38912" y="3529584"/>
            <a:ext cx="1133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智能问答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38912" y="3877056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自动回复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240280" y="3163824"/>
            <a:ext cx="54864" cy="0"/>
          </a:xfrm>
          <a:prstGeom prst="line">
            <a:avLst/>
          </a:prstGeom>
          <a:noFill/>
          <a:ln w="12700">
            <a:solidFill>
              <a:srgbClr val="1A73E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295144" y="3163824"/>
            <a:ext cx="0" cy="310896"/>
          </a:xfrm>
          <a:prstGeom prst="line">
            <a:avLst/>
          </a:prstGeom>
          <a:noFill/>
          <a:ln w="19050">
            <a:solidFill>
              <a:srgbClr val="1A73E8"/>
            </a:solidFill>
            <a:prstDash val="solid"/>
            <a:tailEnd type="arrow"/>
          </a:ln>
        </p:spPr>
      </p:sp>
      <p:sp>
        <p:nvSpPr>
          <p:cNvPr id="28" name="Shape 26"/>
          <p:cNvSpPr/>
          <p:nvPr/>
        </p:nvSpPr>
        <p:spPr>
          <a:xfrm>
            <a:off x="1737360" y="3493008"/>
            <a:ext cx="1133856" cy="914400"/>
          </a:xfrm>
          <a:prstGeom prst="roundRect">
            <a:avLst>
              <a:gd name="adj" fmla="val 6000"/>
            </a:avLst>
          </a:prstGeom>
          <a:solidFill>
            <a:srgbClr val="111E30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737360" y="3529584"/>
            <a:ext cx="1133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自动管理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737360" y="3877056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推送归档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2240280" y="3163824"/>
            <a:ext cx="1353312" cy="0"/>
          </a:xfrm>
          <a:prstGeom prst="line">
            <a:avLst/>
          </a:prstGeom>
          <a:noFill/>
          <a:ln w="12700">
            <a:solidFill>
              <a:srgbClr val="FF7A3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593592" y="3163824"/>
            <a:ext cx="0" cy="310896"/>
          </a:xfrm>
          <a:prstGeom prst="line">
            <a:avLst/>
          </a:prstGeom>
          <a:noFill/>
          <a:ln w="19050">
            <a:solidFill>
              <a:srgbClr val="FF7A3D"/>
            </a:solidFill>
            <a:prstDash val="solid"/>
            <a:tailEnd type="arrow"/>
          </a:ln>
        </p:spPr>
      </p:sp>
      <p:sp>
        <p:nvSpPr>
          <p:cNvPr id="33" name="Shape 31"/>
          <p:cNvSpPr/>
          <p:nvPr/>
        </p:nvSpPr>
        <p:spPr>
          <a:xfrm>
            <a:off x="3035808" y="3493008"/>
            <a:ext cx="1133856" cy="914400"/>
          </a:xfrm>
          <a:prstGeom prst="roundRect">
            <a:avLst>
              <a:gd name="adj" fmla="val 6000"/>
            </a:avLst>
          </a:prstGeom>
          <a:solidFill>
            <a:srgbClr val="111E30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035808" y="3529584"/>
            <a:ext cx="11338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边界控制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3035808" y="3877056"/>
            <a:ext cx="1133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敏感转人工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4663440" y="1353312"/>
            <a:ext cx="4251960" cy="349300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7×24智能问答，替代重复性人工回复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微信群/企业微信自动化管理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边界控制：不越权回答敏感问题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典型案例：医疗企业患者群智能化管理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第一章｜产品四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多智能体集成工作台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7223760" y="457200"/>
            <a:ext cx="155448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760" y="4572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产品四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298448"/>
            <a:ext cx="4160520" cy="3547872"/>
          </a:xfrm>
          <a:prstGeom prst="roundRect">
            <a:avLst>
              <a:gd name="adj" fmla="val 2062"/>
            </a:avLst>
          </a:prstGeom>
          <a:solidFill>
            <a:srgbClr val="162236"/>
          </a:solidFill>
          <a:ln w="10160">
            <a:solidFill>
              <a:srgbClr val="00C9A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84048" y="1463040"/>
            <a:ext cx="1783080" cy="3246120"/>
          </a:xfrm>
          <a:prstGeom prst="roundRect">
            <a:avLst>
              <a:gd name="adj" fmla="val 3077"/>
            </a:avLst>
          </a:prstGeom>
          <a:solidFill>
            <a:srgbClr val="111E30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4048" y="1463040"/>
            <a:ext cx="1783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以前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3776" y="1856232"/>
            <a:ext cx="1554480" cy="384048"/>
          </a:xfrm>
          <a:prstGeom prst="roundRect">
            <a:avLst>
              <a:gd name="adj" fmla="val 9524"/>
            </a:avLst>
          </a:prstGeom>
          <a:solidFill>
            <a:srgbClr val="162236"/>
          </a:solidFill>
          <a:ln w="12700">
            <a:solidFill>
              <a:srgbClr val="66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93776" y="1856232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工具①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93776" y="2331720"/>
            <a:ext cx="1554480" cy="384048"/>
          </a:xfrm>
          <a:prstGeom prst="roundRect">
            <a:avLst>
              <a:gd name="adj" fmla="val 9524"/>
            </a:avLst>
          </a:prstGeom>
          <a:solidFill>
            <a:srgbClr val="162236"/>
          </a:solidFill>
          <a:ln w="12700">
            <a:solidFill>
              <a:srgbClr val="66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3776" y="233172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工具②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93776" y="2807208"/>
            <a:ext cx="1554480" cy="384048"/>
          </a:xfrm>
          <a:prstGeom prst="roundRect">
            <a:avLst>
              <a:gd name="adj" fmla="val 9524"/>
            </a:avLst>
          </a:prstGeom>
          <a:solidFill>
            <a:srgbClr val="162236"/>
          </a:solidFill>
          <a:ln w="12700">
            <a:solidFill>
              <a:srgbClr val="66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93776" y="2807208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工具③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93776" y="3282696"/>
            <a:ext cx="1554480" cy="384048"/>
          </a:xfrm>
          <a:prstGeom prst="roundRect">
            <a:avLst>
              <a:gd name="adj" fmla="val 9524"/>
            </a:avLst>
          </a:prstGeom>
          <a:solidFill>
            <a:srgbClr val="162236"/>
          </a:solidFill>
          <a:ln w="12700">
            <a:solidFill>
              <a:srgbClr val="66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3776" y="3282696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工具④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93776" y="3758184"/>
            <a:ext cx="1554480" cy="384048"/>
          </a:xfrm>
          <a:prstGeom prst="roundRect">
            <a:avLst>
              <a:gd name="adj" fmla="val 9524"/>
            </a:avLst>
          </a:prstGeom>
          <a:solidFill>
            <a:srgbClr val="162236"/>
          </a:solidFill>
          <a:ln w="12700">
            <a:solidFill>
              <a:srgbClr val="66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93776" y="3758184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E8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……切换5-10次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2267712" y="3108960"/>
            <a:ext cx="457200" cy="0"/>
          </a:xfrm>
          <a:prstGeom prst="line">
            <a:avLst/>
          </a:prstGeom>
          <a:noFill/>
          <a:ln w="31750">
            <a:solidFill>
              <a:srgbClr val="00C9A7"/>
            </a:solidFill>
            <a:prstDash val="solid"/>
            <a:tailEnd type="arrow"/>
          </a:ln>
        </p:spPr>
      </p:sp>
      <p:sp>
        <p:nvSpPr>
          <p:cNvPr id="21" name="Shape 19"/>
          <p:cNvSpPr/>
          <p:nvPr/>
        </p:nvSpPr>
        <p:spPr>
          <a:xfrm>
            <a:off x="2816352" y="1463040"/>
            <a:ext cx="1737360" cy="3246120"/>
          </a:xfrm>
          <a:prstGeom prst="roundRect">
            <a:avLst>
              <a:gd name="adj" fmla="val 3158"/>
            </a:avLst>
          </a:prstGeom>
          <a:solidFill>
            <a:srgbClr val="0A2A1A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816352" y="1463040"/>
            <a:ext cx="1737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现在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926080" y="1856232"/>
            <a:ext cx="1508760" cy="1463040"/>
          </a:xfrm>
          <a:prstGeom prst="roundRect">
            <a:avLst>
              <a:gd name="adj" fmla="val 3750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926080" y="19019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一个界面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980944" y="2286000"/>
            <a:ext cx="1389888" cy="274320"/>
          </a:xfrm>
          <a:prstGeom prst="roundRect">
            <a:avLst>
              <a:gd name="adj" fmla="val 13333"/>
            </a:avLst>
          </a:prstGeom>
          <a:solidFill>
            <a:srgbClr val="162236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980944" y="2286000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智能体①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2980944" y="2633472"/>
            <a:ext cx="1389888" cy="274320"/>
          </a:xfrm>
          <a:prstGeom prst="roundRect">
            <a:avLst>
              <a:gd name="adj" fmla="val 13333"/>
            </a:avLst>
          </a:prstGeom>
          <a:solidFill>
            <a:srgbClr val="162236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980944" y="2633472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智能体②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2980944" y="2980944"/>
            <a:ext cx="1389888" cy="274320"/>
          </a:xfrm>
          <a:prstGeom prst="roundRect">
            <a:avLst>
              <a:gd name="adj" fmla="val 13333"/>
            </a:avLst>
          </a:prstGeom>
          <a:solidFill>
            <a:srgbClr val="162236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980944" y="2980944"/>
            <a:ext cx="13898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智能体③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2926080" y="3410712"/>
            <a:ext cx="1508760" cy="502920"/>
          </a:xfrm>
          <a:prstGeom prst="roundRect">
            <a:avLst>
              <a:gd name="adj" fmla="val 10909"/>
            </a:avLst>
          </a:prstGeom>
          <a:solidFill>
            <a:srgbClr val="0D302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926080" y="3410712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20–50个智能体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后台协同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2926080" y="3986784"/>
            <a:ext cx="1508760" cy="594360"/>
          </a:xfrm>
          <a:prstGeom prst="roundRect">
            <a:avLst>
              <a:gd name="adj" fmla="val 9231"/>
            </a:avLst>
          </a:prstGeom>
          <a:solidFill>
            <a:srgbClr val="111E30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926080" y="4005072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7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关键节点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F7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保留人工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663440" y="1353312"/>
            <a:ext cx="4251960" cy="349300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20–50个智能体集中于单一界面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替代碎片化工具，减少切换成本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关键节点保留人工审核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典型案例：公众号小红书内容运营工作台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第一章｜产品五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企业级AI短视频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7223760" y="457200"/>
            <a:ext cx="155448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760" y="4572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产品五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298448"/>
            <a:ext cx="4160520" cy="3547872"/>
          </a:xfrm>
          <a:prstGeom prst="roundRect">
            <a:avLst>
              <a:gd name="adj" fmla="val 2062"/>
            </a:avLst>
          </a:prstGeom>
          <a:solidFill>
            <a:srgbClr val="162236"/>
          </a:solidFill>
          <a:ln w="10160">
            <a:solidFill>
              <a:srgbClr val="00C9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463040"/>
            <a:ext cx="3840480" cy="347472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成本与周期对比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84048" y="1975104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111E30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84048" y="1975104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传统广告大片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84048" y="23774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68680" y="2377440"/>
            <a:ext cx="3200400" cy="27432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23944" y="23774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84048" y="272491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周期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68680" y="2724912"/>
            <a:ext cx="1920240" cy="27432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843784" y="27249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3–6个月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84048" y="3392424"/>
            <a:ext cx="1371600" cy="347472"/>
          </a:xfrm>
          <a:prstGeom prst="roundRect">
            <a:avLst>
              <a:gd name="adj" fmla="val 13158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4048" y="3392424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短视频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4048" y="37947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68680" y="3794760"/>
            <a:ext cx="548640" cy="27432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472184" y="379476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10万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384048" y="414223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周期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868680" y="4142232"/>
            <a:ext cx="329184" cy="27432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252728" y="414223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2–4周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84048" y="3236976"/>
            <a:ext cx="3840480" cy="18288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84048" y="4480560"/>
            <a:ext cx="3840480" cy="384048"/>
          </a:xfrm>
          <a:prstGeom prst="roundRect">
            <a:avLst>
              <a:gd name="adj" fmla="val 14286"/>
            </a:avLst>
          </a:prstGeom>
          <a:solidFill>
            <a:srgbClr val="0D302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84048" y="4480560"/>
            <a:ext cx="3840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 1/10  ·  周期 1/6  ·  画质达广告大片水准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663440" y="1353312"/>
            <a:ext cx="4251960" cy="349300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画面品质达到传统广告大片水准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制作成本约为传统广告的1/10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周期从数月压缩至2–4周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执行团队：xBAI指导的天津专业团队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第一章｜产品六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企业GEO优化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7223760" y="457200"/>
            <a:ext cx="155448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23760" y="4572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产品六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74320" y="1298448"/>
            <a:ext cx="4160520" cy="3547872"/>
          </a:xfrm>
          <a:prstGeom prst="roundRect">
            <a:avLst>
              <a:gd name="adj" fmla="val 2062"/>
            </a:avLst>
          </a:prstGeom>
          <a:solidFill>
            <a:srgbClr val="162236"/>
          </a:solidFill>
          <a:ln w="10160">
            <a:solidFill>
              <a:srgbClr val="00C9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4048" y="1463040"/>
            <a:ext cx="3840480" cy="32918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AI搜索引擎（ChatGPT / Gemini / 文心一言）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8912" y="1865376"/>
            <a:ext cx="1828800" cy="2788920"/>
          </a:xfrm>
          <a:prstGeom prst="roundRect">
            <a:avLst>
              <a:gd name="adj" fmla="val 4000"/>
            </a:avLst>
          </a:prstGeom>
          <a:solidFill>
            <a:srgbClr val="1A0808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1865376"/>
            <a:ext cx="1828800" cy="365760"/>
          </a:xfrm>
          <a:prstGeom prst="rect">
            <a:avLst/>
          </a:prstGeom>
          <a:solidFill>
            <a:srgbClr val="E74C3C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1865376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❌ 没有GEO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30352" y="2322576"/>
            <a:ext cx="1645920" cy="530352"/>
          </a:xfrm>
          <a:prstGeom prst="roundRect">
            <a:avLst>
              <a:gd name="adj" fmla="val 8621"/>
            </a:avLst>
          </a:prstGeom>
          <a:solidFill>
            <a:srgbClr val="111E30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0352" y="2322576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竞争对手被推荐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30352" y="2980944"/>
            <a:ext cx="1645920" cy="530352"/>
          </a:xfrm>
          <a:prstGeom prst="roundRect">
            <a:avLst>
              <a:gd name="adj" fmla="val 8621"/>
            </a:avLst>
          </a:prstGeom>
          <a:solidFill>
            <a:srgbClr val="111E30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0352" y="2980944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企业信息缺失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30352" y="3639312"/>
            <a:ext cx="1645920" cy="530352"/>
          </a:xfrm>
          <a:prstGeom prst="roundRect">
            <a:avLst>
              <a:gd name="adj" fmla="val 8621"/>
            </a:avLst>
          </a:prstGeom>
          <a:solidFill>
            <a:srgbClr val="111E30"/>
          </a:solidFill>
          <a:ln w="12700">
            <a:solidFill>
              <a:srgbClr val="E74C3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0352" y="3639312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E74C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潜在客户流失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2468880" y="1865376"/>
            <a:ext cx="1828800" cy="2788920"/>
          </a:xfrm>
          <a:prstGeom prst="roundRect">
            <a:avLst>
              <a:gd name="adj" fmla="val 4000"/>
            </a:avLst>
          </a:prstGeom>
          <a:solidFill>
            <a:srgbClr val="0A1A0A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468880" y="1865376"/>
            <a:ext cx="1828800" cy="3657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468880" y="1865376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✅ 做了GEO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560320" y="2322576"/>
            <a:ext cx="1645920" cy="530352"/>
          </a:xfrm>
          <a:prstGeom prst="roundRect">
            <a:avLst>
              <a:gd name="adj" fmla="val 8621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560320" y="2322576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企业出现首位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560320" y="2980944"/>
            <a:ext cx="1645920" cy="530352"/>
          </a:xfrm>
          <a:prstGeom prst="roundRect">
            <a:avLst>
              <a:gd name="adj" fmla="val 8621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560320" y="2980944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品牌可信度建立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560320" y="3639312"/>
            <a:ext cx="1645920" cy="530352"/>
          </a:xfrm>
          <a:prstGeom prst="roundRect">
            <a:avLst>
              <a:gd name="adj" fmla="val 8621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560320" y="3639312"/>
            <a:ext cx="16459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精准客户获取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384048" y="4700016"/>
            <a:ext cx="3840480" cy="347472"/>
          </a:xfrm>
          <a:prstGeom prst="roundRect">
            <a:avLst>
              <a:gd name="adj" fmla="val 15789"/>
            </a:avLst>
          </a:prstGeom>
          <a:solidFill>
            <a:srgbClr val="0D2A0D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700016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持续曝光 · 建立可信度 · 获取精准客户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663440" y="1353312"/>
            <a:ext cx="4251960" cy="3493008"/>
          </a:xfrm>
          <a:prstGeom prst="rect">
            <a:avLst/>
          </a:prstGeom>
          <a:noFill/>
          <a:ln/>
        </p:spPr>
        <p:txBody>
          <a:bodyPr wrap="square" lIns="1270" tIns="1270" rIns="1270" bIns="1270" rtlCol="0" anchor="t"/>
          <a:lstStyle/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在AI搜索引擎（ChatGPT/Gemini等）提升企业曝光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与传统SEO不同，针对AI生成内容优化</a:t>
            </a:r>
            <a:endParaRPr lang="en-US" sz="1400" dirty="0"/>
          </a:p>
          <a:p>
            <a:pPr>
              <a:spcAft>
                <a:spcPts val="1200"/>
              </a:spcAft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新加坡（国际）+ 上海（国内）顶级GEO团队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85800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321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行业专属AI落地方案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502920" y="2176272"/>
            <a:ext cx="2926080" cy="36576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31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深度定制 · 垂直场景 · 专有数据驱动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医疗器械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69748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69748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生物医药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89204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9204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跨境电商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第二章｜行业专属AI落地方案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方案总览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353312"/>
            <a:ext cx="502920" cy="347472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353312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序号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777240" y="1353312"/>
            <a:ext cx="2286000" cy="347472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35331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方案名称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063240" y="1353312"/>
            <a:ext cx="1371600" cy="347472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063240" y="1353312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434840" y="1353312"/>
            <a:ext cx="4434840" cy="347472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34840" y="1353312"/>
            <a:ext cx="4434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典型案例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1728216"/>
            <a:ext cx="8595360" cy="420624"/>
          </a:xfrm>
          <a:prstGeom prst="rect">
            <a:avLst/>
          </a:prstGeom>
          <a:solidFill>
            <a:srgbClr val="111E30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1773936"/>
            <a:ext cx="429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22960" y="177393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机器视觉与AI导航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108960" y="177393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医疗器械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480560" y="1773936"/>
            <a:ext cx="4361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轶德医疗AI手术显微镜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74320" y="2176272"/>
            <a:ext cx="8595360" cy="420624"/>
          </a:xfrm>
          <a:prstGeom prst="rect">
            <a:avLst/>
          </a:prstGeom>
          <a:solidFill>
            <a:srgbClr val="162236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20040" y="2221992"/>
            <a:ext cx="429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2960" y="222199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工业检测系统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108960" y="2221992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汽车/制造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2221992"/>
            <a:ext cx="4361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线束检测·pipediag管道检测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74320" y="2624328"/>
            <a:ext cx="8595360" cy="420624"/>
          </a:xfrm>
          <a:prstGeom prst="rect">
            <a:avLst/>
          </a:prstGeom>
          <a:solidFill>
            <a:srgbClr val="111E30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320040" y="2670048"/>
            <a:ext cx="429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22960" y="2670048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高精度大型专有知识库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3108960" y="2670048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重工业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4480560" y="2670048"/>
            <a:ext cx="4361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大型钢铁企业管道数据库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274320" y="3072384"/>
            <a:ext cx="8595360" cy="420624"/>
          </a:xfrm>
          <a:prstGeom prst="rect">
            <a:avLst/>
          </a:prstGeom>
          <a:solidFill>
            <a:srgbClr val="162236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20040" y="3118104"/>
            <a:ext cx="429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822960" y="3118104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药物靶点发现系统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108960" y="3118104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生物医药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480560" y="3118104"/>
            <a:ext cx="4361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RekonBio · 星河图架构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74320" y="3520440"/>
            <a:ext cx="8595360" cy="420624"/>
          </a:xfrm>
          <a:prstGeom prst="rect">
            <a:avLst/>
          </a:prstGeom>
          <a:solidFill>
            <a:srgbClr val="111E30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0040" y="3566160"/>
            <a:ext cx="429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822960" y="3566160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多组学靶点挖掘系统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3108960" y="3566160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基因/医疗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480560" y="3566160"/>
            <a:ext cx="4361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RekonBio · Omics星千寻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274320" y="3968496"/>
            <a:ext cx="8595360" cy="420624"/>
          </a:xfrm>
          <a:prstGeom prst="rect">
            <a:avLst/>
          </a:prstGeom>
          <a:solidFill>
            <a:srgbClr val="162236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20040" y="4014216"/>
            <a:ext cx="429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822960" y="4014216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专项定制·电商管理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3108960" y="4014216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跨境电商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4480560" y="4014216"/>
            <a:ext cx="4361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海外电商选品系统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274320" y="4416552"/>
            <a:ext cx="8595360" cy="420624"/>
          </a:xfrm>
          <a:prstGeom prst="rect">
            <a:avLst/>
          </a:prstGeom>
          <a:solidFill>
            <a:srgbClr val="111E30"/>
          </a:solidFill>
          <a:ln w="12700">
            <a:solidFill>
              <a:srgbClr val="0A1628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20040" y="4462272"/>
            <a:ext cx="4297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七</a:t>
            </a:r>
            <a:endParaRPr lang="en-US" sz="1200" dirty="0"/>
          </a:p>
        </p:txBody>
      </p:sp>
      <p:sp>
        <p:nvSpPr>
          <p:cNvPr id="45" name="Text 43"/>
          <p:cNvSpPr/>
          <p:nvPr/>
        </p:nvSpPr>
        <p:spPr>
          <a:xfrm>
            <a:off x="822960" y="4462272"/>
            <a:ext cx="22128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专项定制·智能招聘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3108960" y="4462272"/>
            <a:ext cx="1298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企业HR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4480560" y="4462272"/>
            <a:ext cx="436168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智能化招聘全流程系统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第二章｜方案一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机器视觉与AI导航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280160"/>
            <a:ext cx="210312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2801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行业：医疗器械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560320" y="1280160"/>
            <a:ext cx="3474720" cy="274320"/>
          </a:xfrm>
          <a:prstGeom prst="roundRect">
            <a:avLst>
              <a:gd name="adj" fmla="val 50000"/>
            </a:avLst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架构：Enlitecore·Vision（星慧眼）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74320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700784"/>
            <a:ext cx="2788920" cy="365760"/>
          </a:xfrm>
          <a:prstGeom prst="rect">
            <a:avLst/>
          </a:prstGeom>
          <a:solidFill>
            <a:srgbClr val="FF7A3D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业务痛点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84048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手术判读依赖专家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标准不一·术后报告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生成耗时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27832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27832" y="1700784"/>
            <a:ext cx="2788920" cy="3657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27832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337560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YOLOv8+SAM2双模型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推理延迟&lt;50ms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图像增强4倍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LLM自动生成术后报告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81344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1344" y="1700784"/>
            <a:ext cx="2788920" cy="365760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81344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估值影响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291072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数据质量可量化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→审评通过率上升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→里程碑兑现确定性增强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案例：轶德医疗AI手术显微镜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第二章｜方案二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工业检测系统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280160"/>
            <a:ext cx="210312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2801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行业：汽车/制造/药企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560320" y="1280160"/>
            <a:ext cx="3474720" cy="274320"/>
          </a:xfrm>
          <a:prstGeom prst="roundRect">
            <a:avLst>
              <a:gd name="adj" fmla="val 50000"/>
            </a:avLst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架构：Enlitecore·Vision（星慧眼）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74320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700784"/>
            <a:ext cx="2788920" cy="365760"/>
          </a:xfrm>
          <a:prstGeom prst="rect">
            <a:avLst/>
          </a:prstGeom>
          <a:solidFill>
            <a:srgbClr val="FF7A3D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业务痛点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84048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批次/零部件异常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难提前预警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人工质检标准不一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27832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27832" y="1700784"/>
            <a:ext cx="2788920" cy="3657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27832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337560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AI实时检测异常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多管线并行管理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报告自动生成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数据结构化率100%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81344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1344" y="1700784"/>
            <a:ext cx="2788920" cy="365760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81344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估值影响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291072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报告：小时→分钟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异常预警前置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→生产稳定性增强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案例：pipediag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鼎业智能管道检测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第二章｜方案四/五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药物靶点发现与多组学挖掘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280160"/>
            <a:ext cx="210312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28016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行业：生物医药/Biotech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560320" y="1280160"/>
            <a:ext cx="3474720" cy="274320"/>
          </a:xfrm>
          <a:prstGeom prst="roundRect">
            <a:avLst>
              <a:gd name="adj" fmla="val 50000"/>
            </a:avLst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560320" y="128016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架构：Enlitecore·Nexus（星河图·星千寻）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74320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700784"/>
            <a:ext cx="2788920" cy="365760"/>
          </a:xfrm>
          <a:prstGeom prst="rect">
            <a:avLst/>
          </a:prstGeom>
          <a:solidFill>
            <a:srgbClr val="FF7A3D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4320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业务痛点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84048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靶点初筛依赖人工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数周周期·易遗漏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文献海量难全覆盖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3227832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27832" y="1700784"/>
            <a:ext cx="2788920" cy="36576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27832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核心能力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3337560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五类知识图谱融合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五步GraphRAG推理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4维评分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自动PDF报告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多组学：整合TCGA/GEO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81344" y="1700784"/>
            <a:ext cx="2788920" cy="3163824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81344" y="1700784"/>
            <a:ext cx="2788920" cy="365760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81344" y="1700784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估值影响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291072" y="2103120"/>
            <a:ext cx="2578608" cy="2697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数周→数分钟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里程碑前移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→A/B轮节点提前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比文献发表早1-2年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案例：RekonBio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85800"/>
            <a:ext cx="822960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321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方法论与落地步骤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502920" y="2176272"/>
            <a:ext cx="2926080" cy="36576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331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先诊断组织·再选路径·后实施交付·持续升级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诊断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69748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69748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选路径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892040" y="3291840"/>
            <a:ext cx="1965960" cy="274320"/>
          </a:xfrm>
          <a:prstGeom prst="roundRect">
            <a:avLst>
              <a:gd name="adj" fmla="val 50000"/>
            </a:avLst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92040" y="329184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实施升级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第三章｜方法论与落地步骤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总体路径：诊断 → 探讨 → 实施 → 升级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37160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111E30"/>
          </a:solidFill>
          <a:ln w="15240">
            <a:solidFill>
              <a:srgbClr val="00C9A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371600"/>
            <a:ext cx="2057400" cy="475488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371600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65760" y="193852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诊断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65760" y="2487168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摸清现状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58368" y="2980944"/>
            <a:ext cx="1298448" cy="36576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5760" y="3072384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2–4周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304288" y="2651760"/>
            <a:ext cx="228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2514600" y="137160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111E30"/>
          </a:solidFill>
          <a:ln w="15240">
            <a:solidFill>
              <a:srgbClr val="1A73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514600" y="1371600"/>
            <a:ext cx="2057400" cy="475488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14600" y="1371600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2606040" y="193852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方法探讨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2606040" y="2487168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选路径·选产品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2898648" y="2980944"/>
            <a:ext cx="1298448" cy="36576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606040" y="3072384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73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1–2周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44568" y="2651760"/>
            <a:ext cx="228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4754880" y="137160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111E30"/>
          </a:solidFill>
          <a:ln w="15240">
            <a:solidFill>
              <a:srgbClr val="FF7A3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754880" y="1371600"/>
            <a:ext cx="2057400" cy="475488"/>
          </a:xfrm>
          <a:prstGeom prst="rect">
            <a:avLst/>
          </a:prstGeom>
          <a:solidFill>
            <a:srgbClr val="FF7A3D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54880" y="1371600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846320" y="193852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实施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846320" y="2487168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真正上线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138928" y="2980944"/>
            <a:ext cx="1298448" cy="36576"/>
          </a:xfrm>
          <a:prstGeom prst="rect">
            <a:avLst/>
          </a:prstGeom>
          <a:solidFill>
            <a:srgbClr val="FF7A3D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46320" y="3072384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7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1–3个月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784848" y="2651760"/>
            <a:ext cx="228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6995160" y="1371600"/>
            <a:ext cx="2057400" cy="3383280"/>
          </a:xfrm>
          <a:prstGeom prst="roundRect">
            <a:avLst>
              <a:gd name="adj" fmla="val 3556"/>
            </a:avLst>
          </a:prstGeom>
          <a:solidFill>
            <a:srgbClr val="111E30"/>
          </a:solidFill>
          <a:ln w="15240">
            <a:solidFill>
              <a:srgbClr val="9B59B6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995160" y="1371600"/>
            <a:ext cx="2057400" cy="475488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995160" y="1371600"/>
            <a:ext cx="2057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7086600" y="193852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升级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7086600" y="2487168"/>
            <a:ext cx="1874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持续扩展</a:t>
            </a:r>
            <a:endParaRPr lang="en-US" sz="1300" dirty="0"/>
          </a:p>
        </p:txBody>
      </p:sp>
      <p:sp>
        <p:nvSpPr>
          <p:cNvPr id="34" name="Shape 32"/>
          <p:cNvSpPr/>
          <p:nvPr/>
        </p:nvSpPr>
        <p:spPr>
          <a:xfrm>
            <a:off x="7379208" y="2980944"/>
            <a:ext cx="1298448" cy="36576"/>
          </a:xfrm>
          <a:prstGeom prst="rect">
            <a:avLst/>
          </a:prstGeom>
          <a:solidFill>
            <a:srgbClr val="9B59B6"/>
          </a:solidFill>
          <a:ln w="12700">
            <a:solidFill>
              <a:srgbClr val="9B59B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086600" y="3072384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9B59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持续进行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274320" y="4681728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我们不从AI工具谈起 · 先看人、看流程、看数据，再决定做什么、怎么做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第三章｜方法探讨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三条路径：快速起步 / 通用产品 / 行业专属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316736"/>
            <a:ext cx="2788920" cy="3547872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5240">
            <a:solidFill>
              <a:srgbClr val="00C9A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316736"/>
            <a:ext cx="2788920" cy="420624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316736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路径A｜快速起步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4048" y="1792224"/>
            <a:ext cx="2578608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先验证AI有没有用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02336" y="2194560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钉钉 / 飞书 / 腾讯智能表格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02336" y="2615184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自建基础工作流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02336" y="3035808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+ xBAI培训指导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02336" y="3456432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验证有价值 → 转入B/C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246120" y="1316736"/>
            <a:ext cx="2788920" cy="3547872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5240">
            <a:solidFill>
              <a:srgbClr val="1A73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1316736"/>
            <a:ext cx="2788920" cy="420624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46120" y="1316736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路径B｜通用产品定制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355848" y="1792224"/>
            <a:ext cx="2578608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已验证，需系统化落地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374136" y="2194560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企业级知识库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374136" y="2615184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嵌入式AI · 数字员工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374136" y="3035808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多智能体集成工作台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3374136" y="3456432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73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短视频 · GEO优化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17920" y="1316736"/>
            <a:ext cx="2788920" cy="3547872"/>
          </a:xfrm>
          <a:prstGeom prst="roundRect">
            <a:avLst>
              <a:gd name="adj" fmla="val 2623"/>
            </a:avLst>
          </a:prstGeom>
          <a:solidFill>
            <a:srgbClr val="111E30"/>
          </a:solidFill>
          <a:ln w="15240">
            <a:solidFill>
              <a:srgbClr val="FF7A3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0" y="1316736"/>
            <a:ext cx="2788920" cy="420624"/>
          </a:xfrm>
          <a:prstGeom prst="rect">
            <a:avLst/>
          </a:prstGeom>
          <a:solidFill>
            <a:srgbClr val="FF7A3D"/>
          </a:solidFill>
          <a:ln w="12700">
            <a:solidFill>
              <a:srgbClr val="FF7A3D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0" y="1316736"/>
            <a:ext cx="27889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路径C｜行业专属方案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327648" y="1792224"/>
            <a:ext cx="2578608" cy="34747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有行业深度需求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345936" y="2194560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机器视觉 · AI导航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345936" y="2615184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工业检测系统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345936" y="3035808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专有知识库 · 靶点发现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345936" y="3456432"/>
            <a:ext cx="2542032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7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电商 · 招聘定制系统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274320" y="4663440"/>
            <a:ext cx="8595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【产出】落地方案书 + 产品选型 + 交付计划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第三章｜与平台工具的关系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xBAI是钉钉/飞书验证之后的下一站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371600"/>
            <a:ext cx="2011680" cy="2926080"/>
          </a:xfrm>
          <a:prstGeom prst="roundRect">
            <a:avLst>
              <a:gd name="adj" fmla="val 3636"/>
            </a:avLst>
          </a:prstGeom>
          <a:solidFill>
            <a:srgbClr val="111E30"/>
          </a:solidFill>
          <a:ln w="10160">
            <a:solidFill>
              <a:srgbClr val="3D7E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371600"/>
            <a:ext cx="2011680" cy="402336"/>
          </a:xfrm>
          <a:prstGeom prst="rect">
            <a:avLst/>
          </a:prstGeom>
          <a:solidFill>
            <a:srgbClr val="3D7EFF"/>
          </a:solidFill>
          <a:ln w="12700">
            <a:solidFill>
              <a:srgbClr val="3D7E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1371600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飞书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65760" y="1847088"/>
            <a:ext cx="1828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多维表格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2487168"/>
            <a:ext cx="18288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入门验证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267712" y="260604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514600" y="1371600"/>
            <a:ext cx="2011680" cy="2926080"/>
          </a:xfrm>
          <a:prstGeom prst="roundRect">
            <a:avLst>
              <a:gd name="adj" fmla="val 3636"/>
            </a:avLst>
          </a:prstGeom>
          <a:solidFill>
            <a:srgbClr val="111E30"/>
          </a:solidFill>
          <a:ln w="10160">
            <a:solidFill>
              <a:srgbClr val="1A73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514600" y="1371600"/>
            <a:ext cx="2011680" cy="402336"/>
          </a:xfrm>
          <a:prstGeom prst="rect">
            <a:avLst/>
          </a:prstGeom>
          <a:solidFill>
            <a:srgbClr val="1A73E8"/>
          </a:solidFill>
          <a:ln w="12700">
            <a:solidFill>
              <a:srgbClr val="1A73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514600" y="1371600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钉钉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606040" y="1847088"/>
            <a:ext cx="1828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AI表格+悟空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606040" y="2487168"/>
            <a:ext cx="18288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入门验证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507992" y="260604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4754880" y="1371600"/>
            <a:ext cx="2011680" cy="2926080"/>
          </a:xfrm>
          <a:prstGeom prst="roundRect">
            <a:avLst>
              <a:gd name="adj" fmla="val 3636"/>
            </a:avLst>
          </a:prstGeom>
          <a:solidFill>
            <a:srgbClr val="111E30"/>
          </a:solidFill>
          <a:ln w="10160">
            <a:solidFill>
              <a:srgbClr val="07C16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1371600"/>
            <a:ext cx="2011680" cy="402336"/>
          </a:xfrm>
          <a:prstGeom prst="rect">
            <a:avLst/>
          </a:prstGeom>
          <a:solidFill>
            <a:srgbClr val="07C160"/>
          </a:solidFill>
          <a:ln w="12700">
            <a:solidFill>
              <a:srgbClr val="07C16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754880" y="1371600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腾讯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846320" y="1847088"/>
            <a:ext cx="1828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智能表格+WorkBuddy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846320" y="2487168"/>
            <a:ext cx="18288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入门验证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748272" y="260604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8A9B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6995160" y="1371600"/>
            <a:ext cx="2011680" cy="3520440"/>
          </a:xfrm>
          <a:prstGeom prst="roundRect">
            <a:avLst>
              <a:gd name="adj" fmla="val 3636"/>
            </a:avLst>
          </a:prstGeom>
          <a:solidFill>
            <a:srgbClr val="0A2840"/>
          </a:solidFill>
          <a:ln w="25400">
            <a:solidFill>
              <a:srgbClr val="00C9A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995160" y="1371600"/>
            <a:ext cx="2011680" cy="402336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995160" y="1371600"/>
            <a:ext cx="20116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A16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xBAI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086600" y="1847088"/>
            <a:ext cx="18288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多智能体集成工作台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086600" y="2487168"/>
            <a:ext cx="18288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升级·部门全流程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104888" y="3063240"/>
            <a:ext cx="1792224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更高效率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更深定制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更复杂流程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274320" y="466344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很多企业先用钉钉/飞书验证AI有用，再找我们升级为多智能体集成式工作台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3716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第三章｜第四阶段·升级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65760" y="457200"/>
            <a:ext cx="84124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越做越强：从「用了AI」到「离不开AI」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207008"/>
            <a:ext cx="8412480" cy="27432"/>
          </a:xfrm>
          <a:prstGeom prst="rect">
            <a:avLst/>
          </a:prstGeom>
          <a:solidFill>
            <a:srgbClr val="00C9A7"/>
          </a:solidFill>
          <a:ln/>
        </p:spPr>
      </p:sp>
      <p:sp>
        <p:nvSpPr>
          <p:cNvPr id="5" name="Shape 3"/>
          <p:cNvSpPr/>
          <p:nvPr/>
        </p:nvSpPr>
        <p:spPr>
          <a:xfrm>
            <a:off x="274320" y="1417320"/>
            <a:ext cx="1828800" cy="1115568"/>
          </a:xfrm>
          <a:prstGeom prst="roundRect">
            <a:avLst>
              <a:gd name="adj" fmla="val 6557"/>
            </a:avLst>
          </a:prstGeom>
          <a:solidFill>
            <a:srgbClr val="111E30"/>
          </a:solidFill>
          <a:ln w="15240">
            <a:solidFill>
              <a:srgbClr val="00C9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146304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第一个场景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跑通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103120" y="1737360"/>
            <a:ext cx="320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487168" y="1417320"/>
            <a:ext cx="1828800" cy="1115568"/>
          </a:xfrm>
          <a:prstGeom prst="roundRect">
            <a:avLst>
              <a:gd name="adj" fmla="val 6557"/>
            </a:avLst>
          </a:prstGeom>
          <a:solidFill>
            <a:srgbClr val="111E30"/>
          </a:solidFill>
          <a:ln w="15240">
            <a:solidFill>
              <a:srgbClr val="1A73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42032" y="146304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扩展更多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315968" y="1737360"/>
            <a:ext cx="320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700016" y="1417320"/>
            <a:ext cx="1828800" cy="1115568"/>
          </a:xfrm>
          <a:prstGeom prst="roundRect">
            <a:avLst>
              <a:gd name="adj" fmla="val 6557"/>
            </a:avLst>
          </a:prstGeom>
          <a:solidFill>
            <a:srgbClr val="111E30"/>
          </a:solidFill>
          <a:ln w="15240">
            <a:solidFill>
              <a:srgbClr val="FF7A3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1463040"/>
            <a:ext cx="1737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做深当前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28816" y="1737360"/>
            <a:ext cx="320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912864" y="1417320"/>
            <a:ext cx="1874520" cy="1115568"/>
          </a:xfrm>
          <a:prstGeom prst="roundRect">
            <a:avLst>
              <a:gd name="adj" fmla="val 6557"/>
            </a:avLst>
          </a:prstGeom>
          <a:solidFill>
            <a:srgbClr val="111E30"/>
          </a:solidFill>
          <a:ln w="15240">
            <a:solidFill>
              <a:srgbClr val="9B59B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967728" y="1463040"/>
            <a:ext cx="17830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知识持续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沉淀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2487168" y="2834640"/>
            <a:ext cx="1828800" cy="1993392"/>
          </a:xfrm>
          <a:prstGeom prst="roundRect">
            <a:avLst>
              <a:gd name="adj" fmla="val 4000"/>
            </a:avLst>
          </a:prstGeom>
          <a:solidFill>
            <a:srgbClr val="162236"/>
          </a:solidFill>
          <a:ln w="7620">
            <a:solidFill>
              <a:srgbClr val="1A73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96896" y="2926080"/>
            <a:ext cx="1627632" cy="1828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同一套产品/方案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复制到其他部门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例：销售→采购→客服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700016" y="2834640"/>
            <a:ext cx="1828800" cy="1993392"/>
          </a:xfrm>
          <a:prstGeom prst="roundRect">
            <a:avLst>
              <a:gd name="adj" fmla="val 4000"/>
            </a:avLst>
          </a:prstGeom>
          <a:solidFill>
            <a:srgbClr val="162236"/>
          </a:solidFill>
          <a:ln w="7620">
            <a:solidFill>
              <a:srgbClr val="FF7A3D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809744" y="2926080"/>
            <a:ext cx="1627632" cy="1828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单个工具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 升级为多智能体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全链路协同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912864" y="2834640"/>
            <a:ext cx="1828800" cy="1993392"/>
          </a:xfrm>
          <a:prstGeom prst="roundRect">
            <a:avLst>
              <a:gd name="adj" fmla="val 4000"/>
            </a:avLst>
          </a:prstGeom>
          <a:solidFill>
            <a:srgbClr val="162236"/>
          </a:solidFill>
          <a:ln w="7620">
            <a:solidFill>
              <a:srgbClr val="9B59B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022592" y="2926080"/>
            <a:ext cx="1627632" cy="1828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经验·规则·专家判断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全部进入知识库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AI越用越聪明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74320" y="4663440"/>
            <a:ext cx="8595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【产出】升级路线图 + 下一阶段落地方案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5143500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858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博昇慧源 xBAI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02920" y="1353312"/>
            <a:ext cx="8229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让AI真正进入企业的核心流程，产生看得见的结果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02920" y="1847088"/>
            <a:ext cx="3840480" cy="36576"/>
          </a:xfrm>
          <a:prstGeom prst="rect">
            <a:avLst/>
          </a:prstGeom>
          <a:solidFill>
            <a:srgbClr val="00C9A7"/>
          </a:solidFill>
          <a:ln w="12700">
            <a:solidFill>
              <a:srgbClr val="00C9A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084832"/>
            <a:ext cx="2633472" cy="841248"/>
          </a:xfrm>
          <a:prstGeom prst="roundRect">
            <a:avLst>
              <a:gd name="adj" fmla="val 8696"/>
            </a:avLst>
          </a:prstGeom>
          <a:solidFill>
            <a:srgbClr val="111E30"/>
          </a:solidFill>
          <a:ln w="7620">
            <a:solidFill>
              <a:srgbClr val="00C9A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139696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网站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94360" y="2423160"/>
            <a:ext cx="24505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xbrilliance.ai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337560" y="2084832"/>
            <a:ext cx="2633472" cy="841248"/>
          </a:xfrm>
          <a:prstGeom prst="roundRect">
            <a:avLst>
              <a:gd name="adj" fmla="val 8696"/>
            </a:avLst>
          </a:prstGeom>
          <a:solidFill>
            <a:srgbClr val="111E30"/>
          </a:solidFill>
          <a:ln w="7620">
            <a:solidFill>
              <a:srgbClr val="00C9A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29000" y="2139696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邮箱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429000" y="2423160"/>
            <a:ext cx="24505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donaldtang@scinova.com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172200" y="2084832"/>
            <a:ext cx="2633472" cy="841248"/>
          </a:xfrm>
          <a:prstGeom prst="roundRect">
            <a:avLst>
              <a:gd name="adj" fmla="val 8696"/>
            </a:avLst>
          </a:prstGeom>
          <a:solidFill>
            <a:srgbClr val="111E30"/>
          </a:solidFill>
          <a:ln w="7620">
            <a:solidFill>
              <a:srgbClr val="00C9A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63640" y="2139696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C9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地址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263640" y="2423160"/>
            <a:ext cx="24505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上海市延安西路726号22楼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3182112"/>
            <a:ext cx="1828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合作洽谈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02920" y="3639312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场景选择与AI落地诊断（一对一）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02920" y="4023360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产品演示与方案设计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02920" y="4407408"/>
            <a:ext cx="8229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0D8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▶  快速验证POC启动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2026-07-14T09:23:03Z</dcterms:created>
  <dcterms:modified xsi:type="dcterms:W3CDTF">2026-07-14T09:23:03Z</dcterms:modified>
</cp:coreProperties>
</file>