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slides/slide18.xml" Type="http://schemas.openxmlformats.org/officeDocument/2006/relationships/slide"/><Relationship Id="rId27" Target="slides/slide19.xml" Type="http://schemas.openxmlformats.org/officeDocument/2006/relationships/slide"/><Relationship Id="rId28" Target="slides/slide20.xml" Type="http://schemas.openxmlformats.org/officeDocument/2006/relationships/slide"/><Relationship Id="rId29" Target="slides/slide21.xml" Type="http://schemas.openxmlformats.org/officeDocument/2006/relationships/slide"/><Relationship Id="rId3" Target="presProps.xml" Type="http://schemas.openxmlformats.org/officeDocument/2006/relationships/presProps"/><Relationship Id="rId30" Target="slides/slide22.xml" Type="http://schemas.openxmlformats.org/officeDocument/2006/relationships/slide"/><Relationship Id="rId31" Target="slides/slide23.xml" Type="http://schemas.openxmlformats.org/officeDocument/2006/relationships/slide"/><Relationship Id="rId32" Target="slides/slide24.xml" Type="http://schemas.openxmlformats.org/officeDocument/2006/relationships/slide"/><Relationship Id="rId33" Target="slides/slide25.xml" Type="http://schemas.openxmlformats.org/officeDocument/2006/relationships/slide"/><Relationship Id="rId34" Target="slides/slide26.xml" Type="http://schemas.openxmlformats.org/officeDocument/2006/relationships/slide"/><Relationship Id="rId35" Target="slides/slide27.xml" Type="http://schemas.openxmlformats.org/officeDocument/2006/relationships/slide"/><Relationship Id="rId36" Target="notesSlides/notesSlide1.xml" Type="http://schemas.openxmlformats.org/officeDocument/2006/relationships/notesSlide"/><Relationship Id="rId37" Target="notesSlides/notesSlide2.xml" Type="http://schemas.openxmlformats.org/officeDocument/2006/relationships/notesSlide"/><Relationship Id="rId38" Target="notesSlides/notesSlide3.xml" Type="http://schemas.openxmlformats.org/officeDocument/2006/relationships/notesSlide"/><Relationship Id="rId39" Target="notesSlides/notesSlide4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5.xml" Type="http://schemas.openxmlformats.org/officeDocument/2006/relationships/notesSlide"/><Relationship Id="rId41" Target="notesSlides/notesSlide6.xml" Type="http://schemas.openxmlformats.org/officeDocument/2006/relationships/notesSlide"/><Relationship Id="rId42" Target="notesSlides/notesSlide7.xml" Type="http://schemas.openxmlformats.org/officeDocument/2006/relationships/notesSlide"/><Relationship Id="rId43" Target="notesSlides/notesSlide8.xml" Type="http://schemas.openxmlformats.org/officeDocument/2006/relationships/notesSlide"/><Relationship Id="rId44" Target="notesSlides/notesSlide9.xml" Type="http://schemas.openxmlformats.org/officeDocument/2006/relationships/notesSlide"/><Relationship Id="rId45" Target="notesSlides/notesSlide10.xml" Type="http://schemas.openxmlformats.org/officeDocument/2006/relationships/notesSlide"/><Relationship Id="rId46" Target="notesSlides/notesSlide11.xml" Type="http://schemas.openxmlformats.org/officeDocument/2006/relationships/notesSlide"/><Relationship Id="rId47" Target="notesSlides/notesSlide12.xml" Type="http://schemas.openxmlformats.org/officeDocument/2006/relationships/notesSlide"/><Relationship Id="rId48" Target="notesSlides/notesSlide13.xml" Type="http://schemas.openxmlformats.org/officeDocument/2006/relationships/notesSlide"/><Relationship Id="rId49" Target="notesSlides/notesSlide14.xml" Type="http://schemas.openxmlformats.org/officeDocument/2006/relationships/notesSlide"/><Relationship Id="rId50" Target="notesSlides/notesSlide15.xml" Type="http://schemas.openxmlformats.org/officeDocument/2006/relationships/notesSlide"/><Relationship Id="rId51" Target="notesSlides/notesSlide16.xml" Type="http://schemas.openxmlformats.org/officeDocument/2006/relationships/notesSlide"/><Relationship Id="rId52" Target="notesSlides/notesSlide17.xml" Type="http://schemas.openxmlformats.org/officeDocument/2006/relationships/notesSlide"/><Relationship Id="rId53" Target="notesSlides/notesSlide18.xml" Type="http://schemas.openxmlformats.org/officeDocument/2006/relationships/notesSlide"/><Relationship Id="rId54" Target="notesSlides/notesSlide19.xml" Type="http://schemas.openxmlformats.org/officeDocument/2006/relationships/notesSlide"/><Relationship Id="rId55" Target="notesSlides/notesSlide20.xml" Type="http://schemas.openxmlformats.org/officeDocument/2006/relationships/notesSlide"/><Relationship Id="rId56" Target="notesSlides/notesSlide21.xml" Type="http://schemas.openxmlformats.org/officeDocument/2006/relationships/notesSlide"/><Relationship Id="rId57" Target="notesSlides/notesSlide22.xml" Type="http://schemas.openxmlformats.org/officeDocument/2006/relationships/notesSlide"/><Relationship Id="rId58" Target="notesSlides/notesSlide23.xml" Type="http://schemas.openxmlformats.org/officeDocument/2006/relationships/notesSlide"/><Relationship Id="rId59" Target="notesSlides/notesSlide24.xml" Type="http://schemas.openxmlformats.org/officeDocument/2006/relationships/notesSlide"/><Relationship Id="rId6" Target="notesMasters/notesMaster1.xml" Type="http://schemas.openxmlformats.org/officeDocument/2006/relationships/notesMaster"/><Relationship Id="rId60" Target="notesSlides/notesSlide25.xml" Type="http://schemas.openxmlformats.org/officeDocument/2006/relationships/notesSlide"/><Relationship Id="rId61" Target="notesSlides/notesSlide26.xml" Type="http://schemas.openxmlformats.org/officeDocument/2006/relationships/notesSlide"/><Relationship Id="rId62" Target="notesSlides/notesSlide27.xml" Type="http://schemas.openxmlformats.org/officeDocument/2006/relationships/notesSlide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分享。今天我将向大家介绍博昇慧源xBAI的AI落地产品与方案体系。我们致力于将前沿的AI技术转化为企业可实际应用的生产力工具，帮助企业在数字化浪潮中抓住机遇，提升核心竞争力。这份V1.0体系将展示我们如何通过六大通用产品和七大行业方案，为不同领域的客户提供精准、高效的AI解决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分享将分为三个部分。首先，我们将介绍六大通用AI落地产品，这些产品开箱即用，适用于大多数企业的日常运营。接着，我们会深入探讨七个针对特定行业的专属解决方案，展示我们在垂直领域的深度能力。最后，我们将分享我们独特的方法论和标准化的落地步骤，确保AI项目能够成功实施并持续创造价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现在，我们进入第一章，详细了解博昇慧源xBAI的六大通用AI落地产品。这些产品旨在解决企业在日常运营中遇到的普遍痛点，如知识管理、流程效率、客户服务等，帮助企业快速实现AI赋能。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我们六大通用产品的概览。从企业级知识库到GEO优化，每一款产品都针对一个明确的应用场景。例如，企业级知识库帮助企业沉淀和管理内部知识，而嵌入式AI则能无缝集成到您现有的软件中，提供实时辅助。这些产品共同构成了一个强大的AI工具矩阵，满足企业多样化的需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产品一：企业级知识库。它采用左图右文的布局，核心优势体现在三个方面：一是岗位分级，能按角色精准推送知识；二是数据安全，数据100%保留在企业本地，保障数据主权；三是智能问答，基于企业私有知识实现精准的AI问答。我们的典型案例是为某律所构建了全岗位级的知识库，显著提升了知识复用效率和新人培养速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款产品是嵌入式AI。它的理念是“AI走进你的工作流”。我们可以将一个智能AI对话框无缝嵌入到您现有的任何软件中，比如亚马逊后台或ERP系统。这个AI助手能实时理解您正在操作的内容，并主动提供帮助，比如在您查看商品页面时，自动分析市场趋势并给出定价建议。这极大地提升了员工的工作效率，无需在多个系统间来回切换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产品三：数字员工（多接口）。这是一款多接口智能对话机器人，采用左图右文的布局展示。核心功能包括智能问答（7x24小时在线解答常见问题）、自动管理（定时推送、消息归档以解放人力）和边界控制（复杂问题自动转接人工）。典型应用场景涵盖医疗患者群管理、律所客户咨询以及电商售后等领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是我们的核心产品之一：多智能体集成工作台。过去，完成一项复杂工作需要在多个软件间频繁切换，效率低下。现在，我们将20到50个智能体整合到一个界面中，它们能像一个团队一样协同工作，自动完成整个业务流程。员工只需要在关键节点进行审核确认，极大地解放了生产力。这个产品特别适合处理那些高频、繁琐、流程标准化的任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让我们来看一个具体的例子：内容运营工作台。过去，运营人员需要手动完成选题、写稿、配图、排版、发布、数据分析等一系列繁琐工作。现在，运营只需下达一个指令，比如“本周做3篇关于XX产品的内容”，工作台就会自动完成从选题策划到互动回复的全部流程。运营人员的角色从执行者转变为审核者和管理者，效率得到了质的飞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重点对比了传统广告大片与AI短视频制作的差异。传统模式成本高、周期长，而我们的AI短视频产品将成本降至十分之一，周期缩短到六分之一，且效果媲美大片。这得益于xBAI指导的专业团队，能高效支撑品牌宣传与产品发布需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一款通用产品是企业GEO优化。随着AI搜索引擎的兴起，用户获取信息的方式正在改变。GEO，即生成式引擎优化，是确保您的企业在AI回答中脱颖而出的关键。通过我们的优化服务，当用户提出相关问题时，您的企业信息将有机会出现在AI推荐结果的首位，从而获得持续的曝光、建立品牌权威，并直接获取精准客户。我们与国内外顶级的GEO团队合作，确保服务的专业性和效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介绍完通用产品，我们进入第二章，探讨行业专属的AI落地方案。这些方案是为特定行业的核心业务流程深度定制的，它们结合了行业知识和专有数据，能够解决更复杂、更专业的问题，为客户创造更大的价值。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展示了我们的七大核心方案，覆盖医疗器械、汽车制造、重工业、生物医药、基因医疗、跨境电商及企业HR等多个领域。每个方案均结合行业痛点，提供定制化的智能解决方案，以橙色为主色调的卡片式布局，清晰呈现各方案的核心主题与应用行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了面向医疗器械行业的机器视觉与AI导航方案，以轶德医疗AI手术显微镜为案例。核心亮点包括：实现4倍图像增强与实时标注；推理延迟低于50毫秒，满足实时性要求；通过双模型协同实现更高精度；并利用LLM自动生成术后报告，提升智能化水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工业制造领域，我们的工业检测系统能够解决传统人工检测效率低、易出错的问题。以汽车线束检测为例，我们的系统通过机器视觉和AI异常识别，能够同时管理多条产线，实现100%的数据结构化。AI能快速识别出不合格产品，将过去需要数小时才能完成的检测报告生成工作，压缩到几分钟内，并且可以轻松对接企业现有的MES等工业系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针对重工业等大型企业，我们提供高精度大型专有知识库解决方案。这类企业通常拥有海量的非结构化数据，如设备档案、工艺规程等。我们的“星河图”架构利用GraphRAG技术，将这些数据构建成知识图谱，不仅能回答简单问题，更能进行复杂的多跳关系推理，比如“查找过去三年所有经过A车间B设备且压力超过XX的管道，并列出其维修记录”。所有数据都支持私有化部署，确保核心数据资产的安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展示了方案四：药物靶点发现系统。该系统面向生物医药与Biotech领域，以RekonBio药物靶点发现系统为案例，核心亮点包括：融合五类知识图谱并支持5跳推理的知识融合能力；整合DisGeNET、PubMed等权威数据源的权威数据能力；将数周人工初筛缩短至数分钟的效率提升效果；以及自动生成带证据链和置信度分析报告的智能推理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了方案五：多组学靶点挖掘系统（NGS）。该系统面向基因检测与精准医疗行业，以RekonBio的Omics星千寻为案例，具备三大核心亮点：首先是强大的数据整合能力，汇聚了TCGA、GEO等海量公共数据；其次实现了深度挖掘，能超前评估靶点的“可成药性”，发现时间比顶级期刊文献早1到2年；最后通过与知识图谱系统协同，形成了“挖掘-验证”的完整闭环，为药物研发提供了高效、精准的靶点发现解决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了方案六：专项定制开发的电商管理系统。针对跨境电商行业，以海外电商选品系统为案例，核心亮点包括：聚合4+主流平台数据的双引擎驱动能力；将选品分析耗时从数天压缩至分钟级的智能选品能力；以及支持市场热点趋势分析的洞察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方案七：专项定制开发的智能化招聘系统，主要面向企业HR与人力资源管理领域。我们的交付重点体现在四个方面：第一，数据安全，实现敏感数据的私有化存储；第二，系统对接，能与HRMS、OA、钉钉/飞书等平台打通；第三，技术壁垒，拥有成熟的跨平台简历抓取方案；第四，可量化结果，将简历筛选时间从天级缩短至分钟级，显著提升招聘效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有了强大的产品和方案，如何确保它们能在企业中成功落地呢？这就引出了我们的第三章：方法论与落地步骤。我们相信，成功的AI项目不仅仅是技术的堆砌，更需要科学的方法和严谨的执行。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的总体路径遵循一个核心原则：不从AI工具谈起，而是先深入了解企业的人、流程和数据。整个过程分为四个阶段：首先是为期2-4周的诊断，摸清现状；然后是1-2周的方法探讨，选择最合适的路径和工具；接着是1-3个月的实施阶段，让系统真正上线运行；最后是持续的升级阶段，不断扩展AI的应用范围和深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第一阶段“诊断”中，我们会全面梳理企业的现状。我们会分析组织架构，了解不同岗位的需求；我们会梳理业务流程，找出最需要自动化的痛点；我们会盘点现有的数据和知识资产；我们还会了解企业已使用的工具和面临的约束。最终，我们会产出一份AI落地优先级地图和可切入的场景清单，为后续工作提供清晰的指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阶段是“方法探讨”。我们会根据您的情况，从三个路径中选择：路径A适合快速验证价值，用现有工具加指导；路径B适合系统化落地，采用通用产品；路径C适合深度需求，采用行业方案。最终产出是落地方案书、产品选型和交付计划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三阶段“实施”是将方案变为现实的关键。我们的原则是，AI必须进入真实的工作流程，产生看得见的结果。我们会完成系统的搭建、配置和集成，然后将其与您的业务流程打通，并为每个场景指定业务负责人来追踪效果。最后，我们会提供全面的员工培训，并交付验收报告，确保系统真正上线并发挥作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当第一个场景成功跑通后，就进入了持续“升级”的第四阶段。我们可以横向扩展，将成功的模式复制到其他部门；也可以纵向做深，将单个AI工具升级为覆盖全流程的工作台。随着AI用得越久，它沉淀的企业知识越多，就越能成为企业不可替代的核心能力。我们的目标是帮助企业从“用了AI”进化到“离不开AI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我的分享到此结束。感谢大家的聆听。如果您对我们的产品和方案感兴趣，或者希望探讨如何将AI应用于您的业务中，欢迎随时通过邮件或到访我们的办公室与我们联系。期待与您携手，共创智能未来。谢谢！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notesSlides/notesSlide5.xml" Type="http://schemas.openxmlformats.org/officeDocument/2006/relationships/notesSlid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9.jpeg" Type="http://schemas.openxmlformats.org/officeDocument/2006/relationships/image"/><Relationship Id="rId4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12.jpeg" Type="http://schemas.openxmlformats.org/officeDocument/2006/relationships/image"/><Relationship Id="rId4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svg" Type="http://schemas.openxmlformats.org/officeDocument/2006/relationships/image"/><Relationship Id="rId12" Target="../notesSlides/notesSlide14.xml" Type="http://schemas.openxmlformats.org/officeDocument/2006/relationships/notesSlide"/><Relationship Id="rId2" Target="../media/image1.jpeg" Type="http://schemas.openxmlformats.org/officeDocument/2006/relationships/image"/><Relationship Id="rId3" Target="../media/image13.jpe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notesSlides/notesSlide15.xml" Type="http://schemas.openxmlformats.org/officeDocument/2006/relationships/notesSlide"/><Relationship Id="rId2" Target="../media/image1.jpeg" Type="http://schemas.openxmlformats.org/officeDocument/2006/relationships/image"/><Relationship Id="rId3" Target="../media/image22.jpe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notesSlides/notesSlide16.xml" Type="http://schemas.openxmlformats.org/officeDocument/2006/relationships/notesSlide"/><Relationship Id="rId2" Target="../media/image1.jpeg" Type="http://schemas.openxmlformats.org/officeDocument/2006/relationships/image"/><Relationship Id="rId3" Target="../media/image29.jpe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svg" Type="http://schemas.openxmlformats.org/officeDocument/2006/relationships/image"/><Relationship Id="rId12" Target="../notesSlides/notesSlide17.xml" Type="http://schemas.openxmlformats.org/officeDocument/2006/relationships/notesSlide"/><Relationship Id="rId2" Target="../media/image1.jpeg" Type="http://schemas.openxmlformats.org/officeDocument/2006/relationships/image"/><Relationship Id="rId3" Target="../media/image36.jpeg" Type="http://schemas.openxmlformats.org/officeDocument/2006/relationships/image"/><Relationship Id="rId4" Target="../media/image37.png" Type="http://schemas.openxmlformats.org/officeDocument/2006/relationships/image"/><Relationship Id="rId5" Target="../media/image38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41.png" Type="http://schemas.openxmlformats.org/officeDocument/2006/relationships/image"/><Relationship Id="rId9" Target="../media/image4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45.jpeg" Type="http://schemas.openxmlformats.org/officeDocument/2006/relationships/image"/><Relationship Id="rId4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notesSlides/notesSlide19.xml" Type="http://schemas.openxmlformats.org/officeDocument/2006/relationships/notesSlide"/><Relationship Id="rId2" Target="../media/image1.jpeg" Type="http://schemas.openxmlformats.org/officeDocument/2006/relationships/image"/><Relationship Id="rId3" Target="../media/image46.jpeg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svg" Type="http://schemas.openxmlformats.org/officeDocument/2006/relationships/image"/><Relationship Id="rId8" Target="../media/image51.png" Type="http://schemas.openxmlformats.org/officeDocument/2006/relationships/image"/><Relationship Id="rId9" Target="../media/image5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60.png" Type="http://schemas.openxmlformats.org/officeDocument/2006/relationships/image"/><Relationship Id="rId11" Target="../media/image61.svg" Type="http://schemas.openxmlformats.org/officeDocument/2006/relationships/image"/><Relationship Id="rId12" Target="../notesSlides/notesSlide20.xml" Type="http://schemas.openxmlformats.org/officeDocument/2006/relationships/notesSlide"/><Relationship Id="rId2" Target="../media/image1.jpeg" Type="http://schemas.openxmlformats.org/officeDocument/2006/relationships/image"/><Relationship Id="rId3" Target="../media/image53.jpeg" Type="http://schemas.openxmlformats.org/officeDocument/2006/relationships/image"/><Relationship Id="rId4" Target="../media/image54.png" Type="http://schemas.openxmlformats.org/officeDocument/2006/relationships/image"/><Relationship Id="rId5" Target="../media/image55.svg" Type="http://schemas.openxmlformats.org/officeDocument/2006/relationships/image"/><Relationship Id="rId6" Target="../media/image56.png" Type="http://schemas.openxmlformats.org/officeDocument/2006/relationships/image"/><Relationship Id="rId7" Target="../media/image57.svg" Type="http://schemas.openxmlformats.org/officeDocument/2006/relationships/image"/><Relationship Id="rId8" Target="../media/image58.png" Type="http://schemas.openxmlformats.org/officeDocument/2006/relationships/image"/><Relationship Id="rId9" Target="../media/image5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69.png" Type="http://schemas.openxmlformats.org/officeDocument/2006/relationships/image"/><Relationship Id="rId11" Target="../media/image70.svg" Type="http://schemas.openxmlformats.org/officeDocument/2006/relationships/image"/><Relationship Id="rId12" Target="../media/image71.png" Type="http://schemas.openxmlformats.org/officeDocument/2006/relationships/image"/><Relationship Id="rId13" Target="../media/image72.svg" Type="http://schemas.openxmlformats.org/officeDocument/2006/relationships/image"/><Relationship Id="rId14" Target="../media/image73.png" Type="http://schemas.openxmlformats.org/officeDocument/2006/relationships/image"/><Relationship Id="rId15" Target="../media/image74.svg" Type="http://schemas.openxmlformats.org/officeDocument/2006/relationships/image"/><Relationship Id="rId16" Target="../notesSlides/notesSlide23.xml" Type="http://schemas.openxmlformats.org/officeDocument/2006/relationships/notesSlide"/><Relationship Id="rId2" Target="../media/image1.jpeg" Type="http://schemas.openxmlformats.org/officeDocument/2006/relationships/image"/><Relationship Id="rId3" Target="../media/image62.jpe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67.png" Type="http://schemas.openxmlformats.org/officeDocument/2006/relationships/image"/><Relationship Id="rId9" Target="../media/image6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82.svg" Type="http://schemas.openxmlformats.org/officeDocument/2006/relationships/image"/><Relationship Id="rId11" Target="../notesSlides/notesSlide24.xml" Type="http://schemas.openxmlformats.org/officeDocument/2006/relationships/notesSlide"/><Relationship Id="rId2" Target="../media/image1.jpeg" Type="http://schemas.openxmlformats.org/officeDocument/2006/relationships/image"/><Relationship Id="rId3" Target="../media/image75.png" Type="http://schemas.openxmlformats.org/officeDocument/2006/relationships/image"/><Relationship Id="rId4" Target="../media/image76.svg" Type="http://schemas.openxmlformats.org/officeDocument/2006/relationships/image"/><Relationship Id="rId5" Target="../media/image77.png" Type="http://schemas.openxmlformats.org/officeDocument/2006/relationships/image"/><Relationship Id="rId6" Target="../media/image78.svg" Type="http://schemas.openxmlformats.org/officeDocument/2006/relationships/image"/><Relationship Id="rId7" Target="../media/image79.png" Type="http://schemas.openxmlformats.org/officeDocument/2006/relationships/image"/><Relationship Id="rId8" Target="../media/image80.svg" Type="http://schemas.openxmlformats.org/officeDocument/2006/relationships/image"/><Relationship Id="rId9" Target="../media/image8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media/image83.png" Type="http://schemas.openxmlformats.org/officeDocument/2006/relationships/image"/><Relationship Id="rId4" Target="../media/image84.svg" Type="http://schemas.openxmlformats.org/officeDocument/2006/relationships/image"/><Relationship Id="rId5" Target="../media/image85.png" Type="http://schemas.openxmlformats.org/officeDocument/2006/relationships/image"/><Relationship Id="rId6" Target="../media/image86.svg" Type="http://schemas.openxmlformats.org/officeDocument/2006/relationships/image"/><Relationship Id="rId7" Target="../media/image87.png" Type="http://schemas.openxmlformats.org/officeDocument/2006/relationships/image"/><Relationship Id="rId8" Target="../media/image88.svg" Type="http://schemas.openxmlformats.org/officeDocument/2006/relationships/image"/><Relationship Id="rId9" Target="../notesSlides/notesSlide25.xml" Type="http://schemas.openxmlformats.org/officeDocument/2006/relationships/notesSlide"/></Relationships>
</file>

<file path=ppt/slides/_rels/slide2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96.svg" Type="http://schemas.openxmlformats.org/officeDocument/2006/relationships/image"/><Relationship Id="rId11" Target="../notesSlides/notesSlide26.xml" Type="http://schemas.openxmlformats.org/officeDocument/2006/relationships/notesSlide"/><Relationship Id="rId2" Target="../media/image1.jpeg" Type="http://schemas.openxmlformats.org/officeDocument/2006/relationships/image"/><Relationship Id="rId3" Target="../media/image89.png" Type="http://schemas.openxmlformats.org/officeDocument/2006/relationships/image"/><Relationship Id="rId4" Target="../media/image90.svg" Type="http://schemas.openxmlformats.org/officeDocument/2006/relationships/image"/><Relationship Id="rId5" Target="../media/image91.png" Type="http://schemas.openxmlformats.org/officeDocument/2006/relationships/image"/><Relationship Id="rId6" Target="../media/image92.svg" Type="http://schemas.openxmlformats.org/officeDocument/2006/relationships/image"/><Relationship Id="rId7" Target="../media/image93.png" Type="http://schemas.openxmlformats.org/officeDocument/2006/relationships/image"/><Relationship Id="rId8" Target="../media/image94.svg" Type="http://schemas.openxmlformats.org/officeDocument/2006/relationships/image"/><Relationship Id="rId9" Target="../media/image9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97.png" Type="http://schemas.openxmlformats.org/officeDocument/2006/relationships/image"/><Relationship Id="rId3" Target="../media/image98.svg" Type="http://schemas.openxmlformats.org/officeDocument/2006/relationships/image"/><Relationship Id="rId4" Target="../media/image99.png" Type="http://schemas.openxmlformats.org/officeDocument/2006/relationships/image"/><Relationship Id="rId5" Target="../media/image100.svg" Type="http://schemas.openxmlformats.org/officeDocument/2006/relationships/image"/><Relationship Id="rId6" Target="../notesSlides/notesSlide27.xml" Type="http://schemas.openxmlformats.org/officeDocument/2006/relationships/notesSlide"/><Relationship Id="rId7" Target="../media/image10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0F19">
              <a:alpha val="90000"/>
            </a:srgbClr>
          </a:solidFill>
          <a:ln cmpd="sng" cap="flat">
            <a:solidFill>
              <a:srgbClr val="000000">
                <a:alpha val="9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381000" y="2794000"/>
            <a:ext cx="1143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博昇慧源 xBAI (xbrilliance.ai)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4191000" y="4699000"/>
            <a:ext cx="3810000" cy="508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cmpd="sng" cap="flat">
            <a:solidFill>
              <a:srgbClr val="E66000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51435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400" spc="100">
                <a:solidFill>
                  <a:srgbClr val="F0F0F0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AI落地产品与方案体系 · V1.0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016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目录 CONTENTS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540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7931E">
                <a:alpha val="80000"/>
              </a:srgbClr>
            </a:solidFill>
            <a:prstDash val="solid"/>
            <a:round/>
          </a:ln>
          <a:effectLst>
            <a:outerShdw dir="5400000" dist="63500" blurRad="1905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3683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4826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六大通用AI落地产品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2540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7931E">
                <a:alpha val="80000"/>
              </a:srgbClr>
            </a:solidFill>
            <a:prstDash val="solid"/>
            <a:round/>
          </a:ln>
          <a:effectLst>
            <a:outerShdw dir="5400000" dist="63500" blurRad="1905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4699000" y="3683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699000" y="4826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行业专属AI落地方案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2540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7931E">
                <a:alpha val="80000"/>
              </a:srgbClr>
            </a:solidFill>
            <a:prstDash val="solid"/>
            <a:round/>
          </a:ln>
          <a:effectLst>
            <a:outerShdw dir="5400000" dist="63500" blurRad="1905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382000" y="3683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8382000" y="4826000"/>
            <a:ext cx="279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方法论与落地步骤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true">
            <a:gsLst>
              <a:gs pos="0">
                <a:srgbClr val="141414">
                  <a:alpha val="100000"/>
                </a:srgbClr>
              </a:gs>
              <a:gs pos="100000">
                <a:srgbClr val="2D2D2D">
                  <a:alpha val="100000"/>
                </a:srgbClr>
              </a:gs>
            </a:gsLst>
            <a:lin ang="2700000"/>
          </a:gradFill>
          <a:ln cmpd="sng" cap="flat"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141212">
                    <a:alpha val="100000"/>
                  </a:srgbClr>
                </a:gs>
              </a:gsLst>
              <a:lin ang="2700000"/>
            </a:gra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0" y="2794000"/>
            <a:ext cx="12192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9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0" y="4572000"/>
            <a:ext cx="1219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六大通用AI落地产品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产品总览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76200" cy="1524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1930400"/>
            <a:ext cx="4699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企业级知识库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23114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核心形态：类浏览器界面，本地部署+远端大模型协同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典型场景：律所案例沉淀、医疗档案管理、制造业岗位知识调用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556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3556000"/>
            <a:ext cx="76200" cy="1524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3708400"/>
            <a:ext cx="4699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嵌入式AI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40894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核心形态：轻量化AI对话框，无缝嵌入现有软件UI界面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典型场景：亚马逊电商运营辅助、ERP智能填报、CRM客户洞察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52705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5270500"/>
            <a:ext cx="76200" cy="1270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016000" y="5397500"/>
            <a:ext cx="4699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数字员工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1016000" y="57531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核心形态：多渠道接口集成的智能对话机器人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典型场景：微信社群自动客服、患者随访管理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223000" y="1778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223000" y="1778000"/>
            <a:ext cx="76200" cy="1524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477000" y="1930400"/>
            <a:ext cx="4699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多智能体集成工作台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477000" y="23114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核心形态：聚合20-50个垂直领域智能体，统一协作界面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典型场景：全渠道内容运营生产、医学事务合规审查</a:t>
            </a:r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223000" y="3556000"/>
            <a:ext cx="5207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6223000" y="3556000"/>
            <a:ext cx="76200" cy="1524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6477000" y="3708400"/>
            <a:ext cx="4699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企业级AI短视频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6477000" y="4089400"/>
            <a:ext cx="4699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核心形态：AIGC驱动的高精度、多风格宣传视频自动生成引擎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典型场景：品牌形象片制作、新产品发布会素材</a:t>
            </a:r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6223000" y="52705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FF6B00">
                <a:alpha val="7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6223000" y="5270500"/>
            <a:ext cx="76200" cy="1270000"/>
          </a:xfrm>
          <a:prstGeom prst="roundRect">
            <a:avLst>
              <a:gd name="adj" fmla="val 0"/>
            </a:avLst>
          </a:prstGeom>
          <a:solidFill>
            <a:srgbClr val="FF6B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6477000" y="5397500"/>
            <a:ext cx="4699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企业GEO优化</a:t>
            </a:r>
            <a:endParaRPr lang="en-US" sz="1100"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6477000" y="57531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核心形态：基于生成式AI的企业内容与关键词智能优化引擎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典型场景：提升AI搜索引擎品牌曝光、优化关键词排名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762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产品一｜企业级知识库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2509" r="12509" t="0" b="0"/>
          <a:stretch>
            <a:fillRect/>
          </a:stretch>
        </p:blipFill>
        <p:spPr>
          <a:xfrm rot="0" flipH="false" flipV="false">
            <a:off x="762000" y="2032000"/>
            <a:ext cx="4572000" cy="4064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6096000" y="2032000"/>
            <a:ext cx="5080000" cy="4064000"/>
          </a:xfrm>
          <a:prstGeom prst="roundRect">
            <a:avLst>
              <a:gd name="adj" fmla="val 375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254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477000" y="2413000"/>
            <a:ext cx="355600" cy="355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6985000" y="24130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岗位分级：按角色精准推送知识</a:t>
            </a:r>
            <a:endParaRPr lang="en-US" sz="1100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6477000" y="3429000"/>
            <a:ext cx="355600" cy="3556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6985000" y="34290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数据安全：数据100%保留在企业本地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6477000" y="4191000"/>
            <a:ext cx="355600" cy="355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985000" y="41910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智能问答：基于私有知识的精准AI问答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477000" y="50165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典型案例：</a:t>
            </a:r>
            <a:r>
              <a:rPr lang="en-US" b="false" i="false" strike="noStrike" u="none" sz="15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为某律所构建全岗位级知识库，实现知识高效复用与新人培养周期缩短。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8F9FA">
              <a:alpha val="9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6096000" y="1143000"/>
            <a:ext cx="508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产品二｜嵌入式AI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6096000" y="1905000"/>
            <a:ext cx="508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在企业现有软件界面（如亚马逊后台、ERP、CRM）中嵌入智能悬浮AI对话框，自动感知界面上下文，提供实时业务建议，实现“AI走进工作流”的无缝体验。</a:t>
            </a:r>
            <a:endParaRPr lang="en-US" sz="1100"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20970" r="20970" t="0" b="0"/>
          <a:stretch>
            <a:fillRect/>
          </a:stretch>
        </p:blipFill>
        <p:spPr>
          <a:xfrm rot="0" flipH="false" flipV="false">
            <a:off x="762000" y="1143000"/>
            <a:ext cx="4572000" cy="457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76200" blurRad="2032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6" id="6"/>
          <p:cNvSpPr/>
          <p:nvPr/>
        </p:nvSpPr>
        <p:spPr>
          <a:xfrm rot="0" flipH="false" flipV="false">
            <a:off x="6096000" y="3175000"/>
            <a:ext cx="5080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152400" indent="0">
              <a:lnSpc>
                <a:spcPct val="125000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无缝集成</a:t>
            </a: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：AI助手嵌入现有软件，无需切换。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152400" indent="0">
              <a:lnSpc>
                <a:spcPct val="125000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智能感知</a:t>
            </a: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：自动识别界面上下文，提供实时建议。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152400" indent="0">
              <a:lnSpc>
                <a:spcPct val="125000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提升效率</a:t>
            </a: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：将AI能力直接注入核心工作流。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典型案例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152400" indent="0">
              <a:lnSpc>
                <a:spcPct val="125000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亚马逊后台内嵌AI，实时辅助选品与文案优化。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8F9FA">
              <a:alpha val="9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6096000" y="10160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产品三｜数字员工（多接口）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r="0" t="25019" b="25019"/>
          <a:stretch>
            <a:fillRect/>
          </a:stretch>
        </p:blipFill>
        <p:spPr>
          <a:xfrm rot="0" flipH="false" flipV="false">
            <a:off x="762000" y="2032000"/>
            <a:ext cx="4572000" cy="304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90500" algn="tl" rotWithShape="false">
              <a:srgbClr val="000000">
                <a:alpha val="10000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r="0" t="17895" b="17895"/>
          <a:stretch>
            <a:fillRect/>
          </a:stretch>
        </p:blipFill>
        <p:spPr>
          <a:xfrm rot="0" flipH="false" flipV="false">
            <a:off x="762000" y="5207000"/>
            <a:ext cx="4572000" cy="1270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90500" algn="tl" rotWithShape="false">
              <a:srgbClr val="000000">
                <a:alpha val="10000"/>
              </a:srgbClr>
            </a:outerShdw>
          </a:effectLst>
        </p:spPr>
      </p:pic>
      <p:sp>
        <p:nvSpPr>
          <p:cNvPr name="AutoShape 6" id="6"/>
          <p:cNvSpPr/>
          <p:nvPr/>
        </p:nvSpPr>
        <p:spPr>
          <a:xfrm rot="0" flipH="false" flipV="false">
            <a:off x="6096000" y="1905000"/>
            <a:ext cx="5080000" cy="4572000"/>
          </a:xfrm>
          <a:prstGeom prst="roundRect">
            <a:avLst>
              <a:gd name="adj" fmla="val 2222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76200" blurRad="2286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2159000"/>
            <a:ext cx="457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核心功能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智能问答：</a:t>
            </a: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7x24小时在线，回答常见问题。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自动管理：</a:t>
            </a: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定时推送、消息归档，解放人力。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边界控制：</a:t>
            </a: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复杂问题自动转接人工。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典型场景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医疗患者群管理、律所客户咨询、电商售后。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产品四｜多智能体集成工作台（上）· 产品形态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2540000"/>
          </a:xfrm>
          <a:prstGeom prst="roundRect">
            <a:avLst>
              <a:gd name="adj" fmla="val 4000"/>
            </a:avLst>
          </a:prstGeom>
          <a:solidFill>
            <a:srgbClr val="F9FAFB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254000" rIns="254000" tIns="254000" bIns="25400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以前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25000"/>
              </a:lnSpc>
              <a:spcBef>
                <a:spcPts val="1500"/>
              </a:spcBef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一个任务 → 切换5–10个工具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效率低、易出错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223000" y="1778000"/>
            <a:ext cx="5207000" cy="2540000"/>
          </a:xfrm>
          <a:prstGeom prst="roundRect">
            <a:avLst>
              <a:gd name="adj" fmla="val 4000"/>
            </a:avLst>
          </a:prstGeom>
          <a:solidFill>
            <a:srgbClr val="FFF7ED">
              <a:alpha val="100000"/>
            </a:srgbClr>
          </a:solidFill>
          <a:ln w="25400" cmpd="sng" cap="flat">
            <a:solidFill>
              <a:srgbClr val="F97316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254000" rIns="254000" tIns="254000" bIns="25400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EA580C"/>
                </a:solidFill>
                <a:latin typeface="Noto Sans SC"/>
                <a:ea typeface="Noto Sans SC"/>
                <a:cs typeface="Noto Sans SC"/>
                <a:sym typeface="Noto Sans SC"/>
              </a:rPr>
              <a:t>现在</a:t>
            </a:r>
            <a:r>
              <a:rPr lang="en-US" b="false" i="false" strike="noStrike" u="none" sz="14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25000"/>
              </a:lnSpc>
              <a:spcBef>
                <a:spcPts val="1500"/>
              </a:spcBef>
            </a:pPr>
            <a:r>
              <a:rPr lang="en-US" b="false" i="false" strike="noStrike" u="none" sz="16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一个界面，20–50个智能体协同</a:t>
            </a:r>
            <a:r>
              <a:rPr lang="en-US" b="false" i="false" strike="noStrike" u="none" sz="14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6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完成部门全流程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4635500"/>
            <a:ext cx="3302000" cy="1778000"/>
          </a:xfrm>
          <a:prstGeom prst="roundRect">
            <a:avLst>
              <a:gd name="adj" fmla="val 4285"/>
            </a:avLst>
          </a:prstGeom>
          <a:solidFill>
            <a:srgbClr val="FFFFFF">
              <a:alpha val="85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203200" rIns="203200" tIns="203200" bIns="20320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核心原则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  <a:spcBef>
                <a:spcPts val="1000"/>
              </a:spcBef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关键节点保留人工审核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AI不替代最终判断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4635500"/>
            <a:ext cx="3302000" cy="1778000"/>
          </a:xfrm>
          <a:prstGeom prst="roundRect">
            <a:avLst>
              <a:gd name="adj" fmla="val 4285"/>
            </a:avLst>
          </a:prstGeom>
          <a:solidFill>
            <a:srgbClr val="FFFFFF">
              <a:alpha val="85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203200" rIns="203200" tIns="203200" bIns="20320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适合场景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  <a:spcBef>
                <a:spcPts val="1000"/>
              </a:spcBef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高频、繁琐、流程标准化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的任务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8128000" y="4635500"/>
            <a:ext cx="3302000" cy="1778000"/>
          </a:xfrm>
          <a:prstGeom prst="roundRect">
            <a:avLst>
              <a:gd name="adj" fmla="val 4285"/>
            </a:avLst>
          </a:prstGeom>
          <a:solidFill>
            <a:srgbClr val="FFF7ED">
              <a:alpha val="90000"/>
            </a:srgbClr>
          </a:solidFill>
          <a:ln w="12700" cmpd="sng" cap="flat">
            <a:solidFill>
              <a:srgbClr val="FDBA74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203200" rIns="203200" tIns="203200" bIns="20320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C2410C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  <a:spcBef>
                <a:spcPts val="1000"/>
              </a:spcBef>
            </a:pPr>
            <a:r>
              <a:rPr lang="en-US" b="false" i="false" strike="noStrike" u="none" sz="1400">
                <a:solidFill>
                  <a:srgbClr val="431407"/>
                </a:solidFill>
                <a:latin typeface="Noto Sans SC"/>
                <a:ea typeface="Noto Sans SC"/>
                <a:cs typeface="Noto Sans SC"/>
                <a:sym typeface="Noto Sans SC"/>
              </a:rPr>
              <a:t>替代碎片工具，减少切换成本</a:t>
            </a:r>
            <a: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3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431407"/>
                </a:solidFill>
                <a:latin typeface="Noto Sans SC"/>
                <a:ea typeface="Noto Sans SC"/>
                <a:cs typeface="Noto Sans SC"/>
                <a:sym typeface="Noto Sans SC"/>
              </a:rPr>
              <a:t>实现全链路自动化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762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产品四｜多智能体集成工作台（下）· 典型案例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86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254000" bIns="2540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选题策划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AI分析热点，生成选题框架。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45000" y="2286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254000" bIns="2540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内容创作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AI撰写文案，生成配图建议。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128000" y="2286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254000" bIns="2540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多平台适配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一键转换格式。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4127500"/>
            <a:ext cx="3302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190500" bIns="1905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发布管理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定时发布，统一管理。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4445000" y="4127500"/>
            <a:ext cx="3302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190500" bIns="1905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数据分析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生成复盘报告。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128000" y="4127500"/>
            <a:ext cx="3302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254000" rIns="254000" tIns="190500" bIns="19050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互动回复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AI辅助评论回复。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5588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FFF7ED">
              <a:alpha val="100000"/>
            </a:srgbClr>
          </a:solidFill>
          <a:ln w="12700" cmpd="sng" cap="flat">
            <a:solidFill>
              <a:srgbClr val="FF6600">
                <a:alpha val="5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5715000"/>
            <a:ext cx="1028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结果：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运营人员只需审核，其余自动完成。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762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产品五｜企业级AI短视频制作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5080000" cy="3556000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w="12700" cmpd="sng" cap="flat">
            <a:solidFill>
              <a:srgbClr val="DDDEDF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3495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传统广告大片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048000"/>
            <a:ext cx="457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成本：约</a:t>
            </a:r>
            <a:r>
              <a:rPr lang="en-US" b="true" i="false" strike="noStrike" u="none" sz="1800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100万</a:t>
            </a: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耗时：</a:t>
            </a:r>
            <a:r>
              <a:rPr lang="en-US" b="true" i="false" strike="noStrike" u="none" sz="1800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3–6个月</a:t>
            </a: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痛点：环节冗长，难以快速响应市场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2032000"/>
            <a:ext cx="5080000" cy="3556000"/>
          </a:xfrm>
          <a:prstGeom prst="roundRect">
            <a:avLst>
              <a:gd name="adj" fmla="val 0"/>
            </a:avLst>
          </a:prstGeom>
          <a:solidFill>
            <a:srgbClr val="FFF7ED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604000" y="23495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AI短视频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604000" y="3048000"/>
            <a:ext cx="457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成本：约</a:t>
            </a:r>
            <a:r>
              <a:rPr lang="en-US" b="true" i="false" strike="noStrike" u="none" sz="18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10万</a:t>
            </a:r>
            <a:r>
              <a:rPr lang="en-US" b="fals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耗时：</a:t>
            </a:r>
            <a:r>
              <a:rPr lang="en-US" b="true" i="false" strike="noStrike" u="none" sz="18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2–4周</a:t>
            </a:r>
            <a:r>
              <a:rPr lang="en-US" b="fals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优势：效果达大片水准，快速响应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57785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核心优势：成本 1/10 · 周期 1/6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| 执行团队：xBAI指导的专业团队，适用于品牌宣传、产品发布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8F9FA">
              <a:alpha val="9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产品六｜</a:t>
            </a:r>
            <a:r>
              <a:rPr lang="en-US" b="true" i="false" strike="noStrike" u="none" sz="2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企业GEO优化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1648" r="11648" t="0" b="0"/>
          <a:stretch>
            <a:fillRect/>
          </a:stretch>
        </p:blipFill>
        <p:spPr>
          <a:xfrm rot="0" flipH="false" flipV="false">
            <a:off x="762000" y="1524000"/>
            <a:ext cx="4826000" cy="457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76200" blurRad="2032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6096000" y="1524000"/>
            <a:ext cx="5334000" cy="457200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350000" y="1778000"/>
            <a:ext cx="4826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▍核心流程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用户在AI搜索引擎提问 → AI引擎基于知识库推荐答案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▍效果对比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未做GEO：企业信息不被AI引用，隐形于结果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做了GEO：企业信息被抓取并置顶，出现在AI推荐首位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▍核心价值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实现全域持续曝光、建立品牌权威可信度、获取高意向精准客户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▍合作资源</a:t>
            </a: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新加坡+上海顶级GEO团队，提供国际化运营与本地化落地双重支持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01827">
              <a:alpha val="100000"/>
            </a:srgbClr>
          </a:solidFill>
          <a:ln cmpd="sng" cap="flat">
            <a:solidFill>
              <a:srgbClr val="04070E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0" y="2413000"/>
            <a:ext cx="1219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0">
                <a:solidFill>
                  <a:srgbClr val="FF7A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0" y="5207000"/>
            <a:ext cx="12192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行业专属AI落地方案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762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方案总览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32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889000" y="2286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机器视觉与AI导航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医疗器械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445000" y="2032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572000" y="2286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工业检测系统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汽车/制造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8128000" y="2032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255000" y="2286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高精度大型专有知识库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重工业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4064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89000" y="4318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药物靶点发现系统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生物医药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4445000" y="4064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572000" y="4318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多组学靶点挖掘系统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基因/医疗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128000" y="4064000"/>
            <a:ext cx="3302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255000" y="4318000"/>
            <a:ext cx="304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专项定制开发·电商管理系统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跨境电商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62000" y="5778500"/>
            <a:ext cx="10668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mpd="sng" cap="flat">
            <a:solidFill>
              <a:srgbClr val="FF6B00">
                <a:alpha val="100000"/>
              </a:srgbClr>
            </a:solidFill>
            <a:prstDash val="solid"/>
            <a:round/>
          </a:ln>
          <a:effectLst>
            <a:outerShdw dir="54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89000" y="5905500"/>
            <a:ext cx="1041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专项定制开发·智能化招聘系统</a:t>
            </a:r>
            <a:r>
              <a:rPr lang="en-US" b="false" i="false" strike="noStrike" u="none" sz="1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- 企业HR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9FAF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方案一｜机器视觉与AI导航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8816" r="8816" t="0" b="0"/>
          <a:stretch>
            <a:fillRect/>
          </a:stretch>
        </p:blipFill>
        <p:spPr>
          <a:xfrm rot="0" flipH="false" flipV="false">
            <a:off x="762000" y="2032000"/>
            <a:ext cx="4064000" cy="330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905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5461000"/>
            <a:ext cx="406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行业：医疗器械 | 案例：轶德医疗 AI手术显微镜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461000" y="2032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715000" y="22860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223000" y="22733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图像增强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715000" y="2857500"/>
            <a:ext cx="2476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4倍清晰度，实时识别标注。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699500" y="2032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953500" y="22860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9461500" y="22733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实时性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953500" y="2857500"/>
            <a:ext cx="2476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推理延迟 &lt;50ms。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5461000" y="4191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5715000" y="4445000"/>
            <a:ext cx="355600" cy="3556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6223000" y="44323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5715000" y="5016500"/>
            <a:ext cx="2476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双模型协同，精度更高。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699500" y="4191000"/>
            <a:ext cx="298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953500" y="4445000"/>
            <a:ext cx="355600" cy="3556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9461500" y="44323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智能化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953500" y="5016500"/>
            <a:ext cx="2476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LLM自动生成术后报告。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92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方案二｜工业检测系统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2500" r="2499" t="0" b="0"/>
          <a:stretch>
            <a:fillRect/>
          </a:stretch>
        </p:blipFill>
        <p:spPr>
          <a:xfrm rot="0" flipH="false" flipV="false">
            <a:off x="762000" y="2032000"/>
            <a:ext cx="4826000" cy="3810000"/>
          </a:xfrm>
          <a:prstGeom prst="rect">
            <a:avLst/>
          </a:prstGeom>
          <a:noFill/>
          <a:ln w="12700" cmpd="sng" cap="flat">
            <a:solidFill>
              <a:srgbClr val="FF6A00">
                <a:alpha val="60000"/>
              </a:srgbClr>
            </a:solidFill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5969000"/>
            <a:ext cx="482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汽车制造 / 工业生产 | 案例：线束检测系统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2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基于高精度视觉成像技术，实现自动化、非接触式质检。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2032000"/>
            <a:ext cx="5080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EEEEE">
                <a:alpha val="100000"/>
              </a:srgbClr>
            </a:solidFill>
            <a:prstDash val="solid"/>
            <a:round/>
          </a:ln>
        </p:spPr>
        <p:txBody>
          <a:bodyPr anchor="ctr" rtlCol="false" vert="horz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350000" y="2501900"/>
            <a:ext cx="457200" cy="4572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985000" y="2222500"/>
            <a:ext cx="3937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高效管理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支持多管线并行管理，检测数据结构化率达100%。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096000" y="3683000"/>
            <a:ext cx="5080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EEEEE">
                <a:alpha val="100000"/>
              </a:srgbClr>
            </a:solidFill>
            <a:prstDash val="solid"/>
            <a:round/>
          </a:ln>
        </p:spPr>
        <p:txBody>
          <a:bodyPr anchor="ctr" rtlCol="false" vert="horz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6350000" y="4152900"/>
            <a:ext cx="457200" cy="4572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985000" y="3873500"/>
            <a:ext cx="3937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智能识别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搭载机器视觉引擎与AI算法，报告生成从小时级压缩至分钟级。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096000" y="5270500"/>
            <a:ext cx="5080000" cy="1270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EEEEE">
                <a:alpha val="100000"/>
              </a:srgbClr>
            </a:solidFill>
            <a:prstDash val="solid"/>
            <a:round/>
          </a:ln>
        </p:spPr>
        <p:txBody>
          <a:bodyPr anchor="ctr" rtlCol="false" vert="horz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6350000" y="5676900"/>
            <a:ext cx="457200" cy="4572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6985000" y="5397500"/>
            <a:ext cx="3937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系统集成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提供标准化API接口，可快速对接MES、ERP等现有工业系统。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F78C39"/>
                </a:solidFill>
                <a:latin typeface="Noto Sans SC"/>
                <a:ea typeface="Noto Sans SC"/>
                <a:cs typeface="Noto Sans SC"/>
                <a:sym typeface="Noto Sans SC"/>
              </a:rPr>
              <a:t>方案三｜高精度大型专有知识库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4688" r="14688" t="0" b="0"/>
          <a:stretch>
            <a:fillRect/>
          </a:stretch>
        </p:blipFill>
        <p:spPr>
          <a:xfrm rot="0" flipH="false" flipV="false">
            <a:off x="762000" y="1778000"/>
            <a:ext cx="4572000" cy="431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524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5842000" y="1905000"/>
            <a:ext cx="5588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096000" y="23368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6731000" y="2159000"/>
            <a:ext cx="444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78C39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数据整合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731000" y="25654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整合设备档案、工艺规程等非结构化数据，打破数据孤岛。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842000" y="3492500"/>
            <a:ext cx="5588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6096000" y="3924300"/>
            <a:ext cx="406400" cy="4064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731000" y="3746500"/>
            <a:ext cx="444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78C39"/>
                </a:solidFill>
                <a:latin typeface="Noto Sans SC"/>
                <a:ea typeface="Noto Sans SC"/>
                <a:cs typeface="Noto Sans SC"/>
                <a:sym typeface="Noto Sans SC"/>
              </a:rPr>
              <a:t>深度推理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731000" y="41529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基于知识图谱支持复杂多跳关系推理，精准解决复杂问题。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5842000" y="5080000"/>
            <a:ext cx="5588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6096000" y="55118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6731000" y="5334000"/>
            <a:ext cx="444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78C39"/>
                </a:solidFill>
                <a:latin typeface="Noto Sans SC"/>
                <a:ea typeface="Noto Sans SC"/>
                <a:cs typeface="Noto Sans SC"/>
                <a:sym typeface="Noto Sans SC"/>
              </a:rPr>
              <a:t>安全部署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731000" y="57404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支持私有化本地部署，数据不出内网，符合合规要求。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9FAFB">
              <a:alpha val="9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5334000" y="762000"/>
            <a:ext cx="609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方案四｜药物靶点发现系统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20333" r="20333" t="0" b="0"/>
          <a:stretch>
            <a:fillRect/>
          </a:stretch>
        </p:blipFill>
        <p:spPr>
          <a:xfrm rot="0" flipH="false" flipV="false">
            <a:off x="762000" y="1524000"/>
            <a:ext cx="4064000" cy="457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5588000" y="1778000"/>
            <a:ext cx="558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行业：生物医药 / Biotech | 案例：RekonBio药物靶点发现系统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588000" y="2921000"/>
            <a:ext cx="2667000" cy="1651000"/>
          </a:xfrm>
          <a:prstGeom prst="roundRect">
            <a:avLst>
              <a:gd name="adj" fmla="val 6153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F6B00">
                <a:alpha val="60000"/>
              </a:srgbClr>
            </a:solidFill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778500" y="31115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223000" y="3124200"/>
            <a:ext cx="203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知识融合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778500" y="3619500"/>
            <a:ext cx="228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融合五类知识图谱，支持5跳推理。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509000" y="2921000"/>
            <a:ext cx="2667000" cy="1651000"/>
          </a:xfrm>
          <a:prstGeom prst="roundRect">
            <a:avLst>
              <a:gd name="adj" fmla="val 6153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F6B00">
                <a:alpha val="60000"/>
              </a:srgbClr>
            </a:solidFill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699500" y="31115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9144000" y="3124200"/>
            <a:ext cx="203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权威数据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699500" y="3619500"/>
            <a:ext cx="228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整合DisGeNET、PubMed等权威数据源。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5588000" y="4826000"/>
            <a:ext cx="2667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F6B00">
                <a:alpha val="60000"/>
              </a:srgbClr>
            </a:solidFill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5778500" y="5016500"/>
            <a:ext cx="355600" cy="3556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6223000" y="5029200"/>
            <a:ext cx="203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效率提升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5778500" y="54610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数周人工初筛工作，系统仅需数分钟。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509000" y="4826000"/>
            <a:ext cx="2667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FF6B00">
                <a:alpha val="60000"/>
              </a:srgbClr>
            </a:solidFill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699500" y="5016500"/>
            <a:ext cx="355600" cy="3556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9144000" y="5029200"/>
            <a:ext cx="203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智能推理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699500" y="54610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自动生成含证据链、置信度的分析报告。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62000" y="63500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FF6B00"/>
                </a:solidFill>
                <a:latin typeface="Noto Sans SC"/>
                <a:ea typeface="Noto Sans SC"/>
                <a:cs typeface="Noto Sans SC"/>
                <a:sym typeface="Noto Sans SC"/>
              </a:rPr>
              <a:t>从“大海捞针”到“精准制导”，重新定义药物研发的速度与成功率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9FAFB">
              <a:alpha val="9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EA580C"/>
                </a:solidFill>
                <a:latin typeface="Noto Sans SC"/>
                <a:ea typeface="Noto Sans SC"/>
                <a:cs typeface="Noto Sans SC"/>
                <a:sym typeface="Noto Sans SC"/>
              </a:rPr>
              <a:t>方案五｜多组学靶点挖掘系统（NGS）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7802" r="7802" t="0" b="0"/>
          <a:stretch>
            <a:fillRect/>
          </a:stretch>
        </p:blipFill>
        <p:spPr>
          <a:xfrm rot="0" flipH="false" flipV="false">
            <a:off x="762000" y="1778000"/>
            <a:ext cx="4572000" cy="4064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55880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依托高通量测序技术与AI算力底座，实现从原始测序数据到潜在药物靶点的全流程智能化挖掘与验证。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842000" y="1524000"/>
            <a:ext cx="5334000" cy="482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159500" y="1778000"/>
            <a:ext cx="4699000" cy="431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基因检测 / 精准医疗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RekonBio · Omics星千寻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亮点：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EA580C"/>
                </a:solidFill>
                <a:latin typeface="Noto Sans SC"/>
                <a:ea typeface="Noto Sans SC"/>
                <a:cs typeface="Noto Sans SC"/>
                <a:sym typeface="Noto Sans SC"/>
              </a:rPr>
              <a:t>· 数据整合：</a:t>
            </a: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整合TCGA、GEO等海量公共数据。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EA580C"/>
                </a:solidFill>
                <a:latin typeface="Noto Sans SC"/>
                <a:ea typeface="Noto Sans SC"/>
                <a:cs typeface="Noto Sans SC"/>
                <a:sym typeface="Noto Sans SC"/>
              </a:rPr>
              <a:t>· 深度挖掘：</a:t>
            </a: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评估“可成药性”，比文献早1–2年。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EA580C"/>
                </a:solidFill>
                <a:latin typeface="Noto Sans SC"/>
                <a:ea typeface="Noto Sans SC"/>
                <a:cs typeface="Noto Sans SC"/>
                <a:sym typeface="Noto Sans SC"/>
              </a:rPr>
              <a:t>· 闭环验证：</a:t>
            </a: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与知识图谱系统协同，形成“挖掘-验证”闭环。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5F6F7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方案六｜专项定制开发·电商管理系统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20238" r="20238" t="0" b="0"/>
          <a:stretch>
            <a:fillRect/>
          </a:stretch>
        </p:blipFill>
        <p:spPr>
          <a:xfrm rot="0" flipH="false" flipV="false">
            <a:off x="1016000" y="1524000"/>
            <a:ext cx="3810000" cy="4572000"/>
          </a:xfrm>
          <a:prstGeom prst="rect">
            <a:avLst/>
          </a:prstGeom>
          <a:noFill/>
          <a:ln w="38100" cmpd="sng" cap="flat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dir="2700000" dist="50800" blurRad="152400" algn="tl" rotWithShape="false">
              <a:srgbClr val="000000">
                <a:alpha val="10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5334000" y="1524000"/>
            <a:ext cx="5588000" cy="4572000"/>
          </a:xfrm>
          <a:prstGeom prst="roundRect">
            <a:avLst>
              <a:gd name="adj" fmla="val 2222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76200" blurRad="254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588000" y="1841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</a:t>
            </a: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跨境电商</a:t>
            </a:r>
            <a:r>
              <a:rPr lang="en-US" b="false" i="false" strike="noStrike" u="none" sz="1400">
                <a:solidFill>
                  <a:srgbClr val="DDDDDD"/>
                </a:solidFill>
                <a:latin typeface="Noto Sans SC"/>
                <a:ea typeface="Noto Sans SC"/>
                <a:cs typeface="Noto Sans SC"/>
                <a:sym typeface="Noto Sans SC"/>
              </a:rPr>
              <a:t>|</a:t>
            </a: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案例：</a:t>
            </a: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海外电商选品系统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588000" y="26670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096000" y="26416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数据聚合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聚合4+主流平台数据，双引擎驱动。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5588000" y="38100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096000" y="37846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智能选品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分析耗时从数天压缩至分钟级。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5588000" y="49530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096000" y="49276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趋势洞察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支持市场热点趋势分析。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762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方案七｜专项定制开发·智能化招聘系统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20998" r="20998" t="0" b="0"/>
          <a:stretch>
            <a:fillRect/>
          </a:stretch>
        </p:blipFill>
        <p:spPr>
          <a:xfrm rot="0" flipH="false" flipV="false">
            <a:off x="762000" y="2032000"/>
            <a:ext cx="4318000" cy="4191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5" id="5"/>
          <p:cNvSpPr/>
          <p:nvPr/>
        </p:nvSpPr>
        <p:spPr>
          <a:xfrm rot="0" flipH="false" flipV="false">
            <a:off x="5588000" y="2032000"/>
            <a:ext cx="5842000" cy="4191000"/>
          </a:xfrm>
          <a:prstGeom prst="roundRect">
            <a:avLst>
              <a:gd name="adj" fmla="val 3636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5400000" dist="0" blurRad="254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842000" y="2413000"/>
            <a:ext cx="533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行业：企业HR / 人力资源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5842000" y="31750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273800" y="3175000"/>
            <a:ext cx="228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数据安全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842000" y="3683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敏感数据私有化存储。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890000" y="31750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9321800" y="3175000"/>
            <a:ext cx="228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系统对接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8890000" y="3683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与HRMS、OA、钉钉/飞书打通。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5842000" y="4826000"/>
            <a:ext cx="304800" cy="3048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6273800" y="4826000"/>
            <a:ext cx="228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技术壁垒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5842000" y="5334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成熟的跨平台简历抓取方案。</a:t>
            </a:r>
            <a:endParaRPr lang="en-US" sz="1100"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890000" y="4826000"/>
            <a:ext cx="304800" cy="3048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9321800" y="4826000"/>
            <a:ext cx="228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可量化结果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890000" y="5334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5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简历筛选时间从天级到分钟级。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A1A1A">
              <a:alpha val="100000"/>
            </a:srgbClr>
          </a:solidFill>
          <a:ln cmpd="sng" cap="flat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0" y="2540000"/>
            <a:ext cx="1219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0" y="4953000"/>
            <a:ext cx="1219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方法论与落地步骤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总体路径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F97316">
              <a:alpha val="10000"/>
            </a:srgbClr>
          </a:solidFill>
          <a:ln cmpd="sng" cap="flat">
            <a:solidFill>
              <a:srgbClr val="E05C00">
                <a:alpha val="1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803400"/>
            <a:ext cx="10287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先看人、看流程、看数据，再决定做什么、怎么做。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3175000"/>
            <a:ext cx="2603500" cy="23495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97316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175000"/>
            <a:ext cx="26035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889000" y="3429000"/>
            <a:ext cx="2349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诊断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89000" y="3873500"/>
            <a:ext cx="2349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2–4周 | 摸清现状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89000" y="4318000"/>
            <a:ext cx="2349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深入业务一线，全面梳理现状，输出诊断报告，定位转型切入点。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3492500" y="3175000"/>
            <a:ext cx="2603500" cy="23495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97316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3492500" y="3175000"/>
            <a:ext cx="26035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3619500" y="3429000"/>
            <a:ext cx="2349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方法探讨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3619500" y="3873500"/>
            <a:ext cx="2349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1–2周 | 选路径选工具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3619500" y="4318000"/>
            <a:ext cx="2349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评估技术可行性，筛选适配工具与路径，制定个性化转型方案。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223000" y="3175000"/>
            <a:ext cx="2603500" cy="23495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97316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223000" y="3175000"/>
            <a:ext cx="26035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350000" y="3429000"/>
            <a:ext cx="2349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实施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350000" y="3873500"/>
            <a:ext cx="2349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1–3个月 | 真正上线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350000" y="4318000"/>
            <a:ext cx="2349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分阶段推进部署与调试，配合培训与试点，确保应用上线产生实效。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953500" y="3175000"/>
            <a:ext cx="2603500" cy="23495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97316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8953500" y="3175000"/>
            <a:ext cx="26035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9080500" y="3429000"/>
            <a:ext cx="2349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升级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9080500" y="3873500"/>
            <a:ext cx="2349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持续进行 | 持续扩展</a:t>
            </a:r>
            <a:endParaRPr lang="en-US" sz="1100"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9080500" y="4318000"/>
            <a:ext cx="23495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基于反馈优化模型，扩展应用场景，推动全流程智能化持续演进。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762000" y="5842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以“业务价值”为导向，拒绝技术堆砌，通过科学四步路径实现业务全面提效。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第一阶段｜诊断：摸清现状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123" r="123" t="0" b="0"/>
          <a:stretch>
            <a:fillRect/>
          </a:stretch>
        </p:blipFill>
        <p:spPr>
          <a:xfrm rot="0" flipH="false" flipV="false">
            <a:off x="762000" y="1651000"/>
            <a:ext cx="4572000" cy="25781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52400" algn="tl" rotWithShape="false">
              <a:srgbClr val="000000">
                <a:alpha val="10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4445000"/>
            <a:ext cx="45720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深入业务一线，通过实地访谈与问卷调研，全方位解构企业的组织基因、业务痛点与资源储备，为AI落地寻找最佳切入点，奠定认知基础。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842000" y="1651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7931E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032500" y="18415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413500" y="1803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人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部门、岗位、级别。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953500" y="1651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7931E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9144000" y="18415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9525000" y="1803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事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高频、繁琐流程。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5842000" y="3048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7931E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6032500" y="3238500"/>
            <a:ext cx="304800" cy="3048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6413500" y="3200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料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现有文档、知识、数据。</a:t>
            </a:r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953500" y="3048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7931E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9144000" y="3238500"/>
            <a:ext cx="304800" cy="3048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9525000" y="3200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工具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已用工具及验证结果。</a:t>
            </a:r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5842000" y="4445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7931E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0" flipH="false" flipV="false">
            <a:off x="6032500" y="4635500"/>
            <a:ext cx="304800" cy="3048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6413500" y="4597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约束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预算、时间、数据安全。</a:t>
            </a:r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953500" y="4445000"/>
            <a:ext cx="2984500" cy="1143000"/>
          </a:xfrm>
          <a:prstGeom prst="roundRect">
            <a:avLst>
              <a:gd name="adj" fmla="val 0"/>
            </a:avLst>
          </a:prstGeom>
          <a:solidFill>
            <a:srgbClr val="F7931E">
              <a:alpha val="15000"/>
            </a:srgbClr>
          </a:solidFill>
          <a:ln w="12700" cmpd="sng" cap="flat">
            <a:solidFill>
              <a:srgbClr val="F7931E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0" flipH="false" flipV="false">
            <a:off x="9144000" y="4635500"/>
            <a:ext cx="304800" cy="304800"/>
          </a:xfrm>
          <a:prstGeom prst="rect">
            <a:avLst/>
          </a:prstGeom>
        </p:spPr>
      </p:pic>
      <p:sp>
        <p:nvSpPr>
          <p:cNvPr name="AutoShape 23" id="23"/>
          <p:cNvSpPr/>
          <p:nvPr/>
        </p:nvSpPr>
        <p:spPr>
          <a:xfrm rot="0" flipH="false" flipV="false">
            <a:off x="9525000" y="4597400"/>
            <a:ext cx="2349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7931E"/>
                </a:solidFill>
                <a:latin typeface="Noto Sans SC"/>
                <a:ea typeface="Noto Sans SC"/>
                <a:cs typeface="Noto Sans SC"/>
                <a:sym typeface="Noto Sans SC"/>
              </a:rPr>
              <a:t>产出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AI落地优先级地图 + 可切入场景清单。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第二阶段｜方法探讨：选路径、选产品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基于前期诊断，与您共同选定最佳切入场景与落地路径，确保AI价值高效验证与持续落地。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667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9210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24000" y="2921000"/>
            <a:ext cx="2413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路径A · 快速起步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556000"/>
            <a:ext cx="2794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适合先验证AI价值。使用钉钉/飞书自建工作流 + xBAI指导。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445000" y="2667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99000" y="2921000"/>
            <a:ext cx="406400" cy="4064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5207000" y="2921000"/>
            <a:ext cx="2413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路径B · 通用产品定制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4699000" y="3556000"/>
            <a:ext cx="2794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适合系统化落地。采用第一章通用产品。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128000" y="2667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382000" y="29210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8890000" y="2921000"/>
            <a:ext cx="2413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路径C · 行业专属方案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382000" y="3556000"/>
            <a:ext cx="2794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适合深度需求。采用第二章行业方案。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762000" y="56515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FF6A00">
              <a:alpha val="5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1016000" y="5905500"/>
            <a:ext cx="381000" cy="3810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1651000" y="577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阶段核心产出：</a:t>
            </a: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落地方案书 + 产品选型 + 交付计划。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第三阶段｜实施：真正上线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FF6600">
              <a:alpha val="8000"/>
            </a:srgbClr>
          </a:solidFill>
          <a:ln w="12700" cmpd="sng" cap="flat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778000"/>
            <a:ext cx="1028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AI必须进入真实工作，产生可见结果。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89000" y="2794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F6600">
                <a:alpha val="4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2311400" y="3111500"/>
            <a:ext cx="457200" cy="4572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143000" y="3810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01 搭建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4381500"/>
            <a:ext cx="279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开发、配置、集成。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445000" y="2794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F6600">
                <a:alpha val="4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5867400" y="3111500"/>
            <a:ext cx="457200" cy="4572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4699000" y="3810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02 打通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699000" y="4381500"/>
            <a:ext cx="279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接入业务流程，结果可量化。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001000" y="2794000"/>
            <a:ext cx="3302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FF6600">
                <a:alpha val="4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9423400" y="3111500"/>
            <a:ext cx="457200" cy="4572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8255000" y="3810000"/>
            <a:ext cx="279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03 培训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255000" y="4381500"/>
            <a:ext cx="279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员工培训，验收确认。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89000" y="5842000"/>
            <a:ext cx="10414000" cy="635000"/>
          </a:xfrm>
          <a:prstGeom prst="roundRect">
            <a:avLst>
              <a:gd name="adj" fmla="val 0"/>
            </a:avLst>
          </a:prstGeom>
          <a:solidFill>
            <a:srgbClr val="FF6600">
              <a:alpha val="8000"/>
            </a:srgbClr>
          </a:solidFill>
          <a:ln w="12700" cmpd="sng" cap="flat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1143000" y="5969000"/>
            <a:ext cx="990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600"/>
                </a:solidFill>
                <a:latin typeface="Noto Sans SC"/>
                <a:ea typeface="Noto Sans SC"/>
                <a:cs typeface="Noto Sans SC"/>
                <a:sym typeface="Noto Sans SC"/>
              </a:rPr>
              <a:t>产出：</a:t>
            </a: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AI系统上线运行 + 验收报告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第四阶段｜升级：越做越强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24000"/>
            <a:ext cx="10668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首个场景成功跑通后，我们将从“单点突破”迈向“全面赋能”，通过横向复制与纵向深耕双管齐下，让AI价值最大化。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413000"/>
            <a:ext cx="52070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mpd="sng" cap="flat">
            <a:solidFill>
              <a:srgbClr val="00C2B4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79500" y="2730500"/>
            <a:ext cx="457200" cy="4572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714500" y="27305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0C2B4"/>
                </a:solidFill>
                <a:latin typeface="Noto Sans SC"/>
                <a:ea typeface="Noto Sans SC"/>
                <a:cs typeface="Noto Sans SC"/>
                <a:sym typeface="Noto Sans SC"/>
              </a:rPr>
              <a:t>横向扩展：复制成功模式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79500" y="3365500"/>
            <a:ext cx="4572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将验证成熟的产品方案快速复制到企业其他业务线，实现能力复用与规模化降本增效。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223000" y="2413000"/>
            <a:ext cx="52070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mpd="sng" cap="flat">
            <a:solidFill>
              <a:srgbClr val="00C2B4">
                <a:alpha val="6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540500" y="2730500"/>
            <a:ext cx="457200" cy="4572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7175500" y="27305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0C2B4"/>
                </a:solidFill>
                <a:latin typeface="Noto Sans SC"/>
                <a:ea typeface="Noto Sans SC"/>
                <a:cs typeface="Noto Sans SC"/>
                <a:sym typeface="Noto Sans SC"/>
              </a:rPr>
              <a:t>纵向做深：打造全流程闭环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540500" y="3365500"/>
            <a:ext cx="4572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从单一功能工具升级为覆盖业务全链路的智能工作台，实现端到端的智能化管理。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51435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00C2B4">
              <a:alpha val="10000"/>
            </a:srgbClr>
          </a:solidFill>
          <a:ln cmpd="sng" cap="flat">
            <a:solidFill>
              <a:srgbClr val="00A99C">
                <a:alpha val="1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79500" y="5397500"/>
            <a:ext cx="355600" cy="3556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587500" y="5397500"/>
            <a:ext cx="4318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最终目标：构建核心能力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079500" y="5842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从“用了AI”到“离不开AI”，让AI沉淀为企业不可替代的核心能力。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223000" y="51435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00C2B4">
              <a:alpha val="10000"/>
            </a:srgbClr>
          </a:solidFill>
          <a:ln cmpd="sng" cap="flat">
            <a:solidFill>
              <a:srgbClr val="00A99C">
                <a:alpha val="1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540500" y="5397500"/>
            <a:ext cx="355600" cy="3556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7048500" y="5397500"/>
            <a:ext cx="4318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关键产出：规划与落地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540500" y="5842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输出《企业AI能力升级路线图》+《下一阶段场景落地方案》。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192F">
              <a:alpha val="95000"/>
            </a:srgbClr>
          </a:solidFill>
          <a:ln cmpd="sng" cap="flat">
            <a:solidFill>
              <a:srgbClr val="020A16">
                <a:alpha val="95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270000" y="2413000"/>
            <a:ext cx="3048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25400" cmpd="sng" cap="flat">
            <a:solidFill>
              <a:srgbClr val="FF8C00">
                <a:alpha val="100000"/>
              </a:srgbClr>
            </a:solidFill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二维码占位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6096000" y="2413000"/>
            <a:ext cx="533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联系我们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096000" y="34290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博昇慧源 xBAI (xbrilliance.ai)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6096000" y="45720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6731000" y="45974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电子邮箱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731000" y="5016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donaldtang@scinova.com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096000" y="5588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731000" y="56134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公司地址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731000" y="60325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上海市延安西路726号22楼</a:t>
            </a:r>
            <a:endParaRPr lang="en-US" sz="1100"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{"Label":"1","ContentProducer":"001191110102MACQD9K64010000","ProduceID":"7662315377575005141","ReservedCode1":"","ContentPropagator":"","PropagateID":"","ReservedCode2":""}</vt:lpwstr>
  </property>
</Properties>
</file>