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11.svg" ContentType="image/svg+xml"/>
  <Override PartName="/ppt/media/image13.svg" ContentType="image/svg+xml"/>
  <Override PartName="/ppt/media/image15.svg" ContentType="image/svg+xml"/>
  <Override PartName="/ppt/media/image1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.xml" ContentType="application/vnd.openxmlformats-officedocument.theme+xml"/>
  <Override PartName="/ppt/theme/theme20.xml" ContentType="application/vnd.openxmlformats-officedocument.theme+xml"/>
  <Override PartName="/ppt/theme/theme21.xml" ContentType="application/vnd.openxmlformats-officedocument.theme+xml"/>
  <Override PartName="/ppt/theme/theme22.xml" ContentType="application/vnd.openxmlformats-officedocument.theme+xml"/>
  <Override PartName="/ppt/theme/theme23.xml" ContentType="application/vnd.openxmlformats-officedocument.theme+xml"/>
  <Override PartName="/ppt/theme/theme24.xml" ContentType="application/vnd.openxmlformats-officedocument.theme+xml"/>
  <Override PartName="/ppt/theme/theme25.xml" ContentType="application/vnd.openxmlformats-officedocument.theme+xml"/>
  <Override PartName="/ppt/theme/theme26.xml" ContentType="application/vnd.openxmlformats-officedocument.theme+xml"/>
  <Override PartName="/ppt/theme/theme27.xml" ContentType="application/vnd.openxmlformats-officedocument.theme+xml"/>
  <Override PartName="/ppt/theme/theme28.xml" ContentType="application/vnd.openxmlformats-officedocument.theme+xml"/>
  <Override PartName="/ppt/theme/theme29.xml" ContentType="application/vnd.openxmlformats-officedocument.theme+xml"/>
  <Override PartName="/ppt/theme/theme3.xml" ContentType="application/vnd.openxmlformats-officedocument.theme+xml"/>
  <Override PartName="/ppt/theme/theme30.xml" ContentType="application/vnd.openxmlformats-officedocument.theme+xml"/>
  <Override PartName="/ppt/theme/theme31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  <p:sldMasterId id="2147483670" r:id="rId13"/>
    <p:sldMasterId id="2147483672" r:id="rId14"/>
    <p:sldMasterId id="2147483674" r:id="rId15"/>
    <p:sldMasterId id="2147483676" r:id="rId16"/>
    <p:sldMasterId id="2147483678" r:id="rId17"/>
    <p:sldMasterId id="2147483680" r:id="rId18"/>
    <p:sldMasterId id="2147483682" r:id="rId19"/>
    <p:sldMasterId id="2147483684" r:id="rId20"/>
    <p:sldMasterId id="2147483686" r:id="rId21"/>
    <p:sldMasterId id="2147483688" r:id="rId22"/>
    <p:sldMasterId id="2147483690" r:id="rId23"/>
    <p:sldMasterId id="2147483692" r:id="rId24"/>
    <p:sldMasterId id="2147483694" r:id="rId25"/>
    <p:sldMasterId id="2147483696" r:id="rId26"/>
    <p:sldMasterId id="2147483698" r:id="rId27"/>
    <p:sldMasterId id="2147483700" r:id="rId28"/>
    <p:sldMasterId id="2147483702" r:id="rId29"/>
    <p:sldMasterId id="2147483704" r:id="rId30"/>
  </p:sldMasterIdLst>
  <p:notesMasterIdLst>
    <p:notesMasterId r:id="rId32"/>
  </p:notesMasterIdLst>
  <p:handoutMasterIdLst>
    <p:handoutMasterId r:id="rId62"/>
  </p:handoutMasterIdLst>
  <p:sldIdLst>
    <p:sldId id="415" r:id="rId31"/>
    <p:sldId id="416" r:id="rId33"/>
    <p:sldId id="418" r:id="rId34"/>
    <p:sldId id="420" r:id="rId35"/>
    <p:sldId id="421" r:id="rId36"/>
    <p:sldId id="419" r:id="rId37"/>
    <p:sldId id="423" r:id="rId38"/>
    <p:sldId id="422" r:id="rId39"/>
    <p:sldId id="425" r:id="rId40"/>
    <p:sldId id="424" r:id="rId41"/>
    <p:sldId id="426" r:id="rId42"/>
    <p:sldId id="427" r:id="rId43"/>
    <p:sldId id="432" r:id="rId44"/>
    <p:sldId id="428" r:id="rId45"/>
    <p:sldId id="433" r:id="rId46"/>
    <p:sldId id="434" r:id="rId47"/>
    <p:sldId id="435" r:id="rId48"/>
    <p:sldId id="436" r:id="rId49"/>
    <p:sldId id="437" r:id="rId50"/>
    <p:sldId id="438" r:id="rId51"/>
    <p:sldId id="439" r:id="rId52"/>
    <p:sldId id="440" r:id="rId53"/>
    <p:sldId id="441" r:id="rId54"/>
    <p:sldId id="431" r:id="rId55"/>
    <p:sldId id="442" r:id="rId56"/>
    <p:sldId id="444" r:id="rId57"/>
    <p:sldId id="445" r:id="rId58"/>
    <p:sldId id="446" r:id="rId59"/>
    <p:sldId id="447" r:id="rId60"/>
    <p:sldId id="448" r:id="rId61"/>
  </p:sldIdLst>
  <p:sldSz cx="10160000" cy="5715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4FF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Master" Target="slideMasters/slideMaster8.xml"/><Relationship Id="rId8" Type="http://schemas.openxmlformats.org/officeDocument/2006/relationships/slideMaster" Target="slideMasters/slideMaster7.xml"/><Relationship Id="rId7" Type="http://schemas.openxmlformats.org/officeDocument/2006/relationships/slideMaster" Target="slideMasters/slideMaster6.xml"/><Relationship Id="rId65" Type="http://schemas.openxmlformats.org/officeDocument/2006/relationships/tableStyles" Target="tableStyles.xml"/><Relationship Id="rId64" Type="http://schemas.openxmlformats.org/officeDocument/2006/relationships/viewProps" Target="viewProps.xml"/><Relationship Id="rId63" Type="http://schemas.openxmlformats.org/officeDocument/2006/relationships/presProps" Target="presProps.xml"/><Relationship Id="rId62" Type="http://schemas.openxmlformats.org/officeDocument/2006/relationships/handoutMaster" Target="handoutMasters/handoutMaster1.xml"/><Relationship Id="rId61" Type="http://schemas.openxmlformats.org/officeDocument/2006/relationships/slide" Target="slides/slide30.xml"/><Relationship Id="rId60" Type="http://schemas.openxmlformats.org/officeDocument/2006/relationships/slide" Target="slides/slide29.xml"/><Relationship Id="rId6" Type="http://schemas.openxmlformats.org/officeDocument/2006/relationships/slideMaster" Target="slideMasters/slideMaster5.xml"/><Relationship Id="rId59" Type="http://schemas.openxmlformats.org/officeDocument/2006/relationships/slide" Target="slides/slide28.xml"/><Relationship Id="rId58" Type="http://schemas.openxmlformats.org/officeDocument/2006/relationships/slide" Target="slides/slide27.xml"/><Relationship Id="rId57" Type="http://schemas.openxmlformats.org/officeDocument/2006/relationships/slide" Target="slides/slide26.xml"/><Relationship Id="rId56" Type="http://schemas.openxmlformats.org/officeDocument/2006/relationships/slide" Target="slides/slide25.xml"/><Relationship Id="rId55" Type="http://schemas.openxmlformats.org/officeDocument/2006/relationships/slide" Target="slides/slide24.xml"/><Relationship Id="rId54" Type="http://schemas.openxmlformats.org/officeDocument/2006/relationships/slide" Target="slides/slide23.xml"/><Relationship Id="rId53" Type="http://schemas.openxmlformats.org/officeDocument/2006/relationships/slide" Target="slides/slide22.xml"/><Relationship Id="rId52" Type="http://schemas.openxmlformats.org/officeDocument/2006/relationships/slide" Target="slides/slide21.xml"/><Relationship Id="rId51" Type="http://schemas.openxmlformats.org/officeDocument/2006/relationships/slide" Target="slides/slide20.xml"/><Relationship Id="rId50" Type="http://schemas.openxmlformats.org/officeDocument/2006/relationships/slide" Target="slides/slide19.xml"/><Relationship Id="rId5" Type="http://schemas.openxmlformats.org/officeDocument/2006/relationships/slideMaster" Target="slideMasters/slideMaster4.xml"/><Relationship Id="rId49" Type="http://schemas.openxmlformats.org/officeDocument/2006/relationships/slide" Target="slides/slide18.xml"/><Relationship Id="rId48" Type="http://schemas.openxmlformats.org/officeDocument/2006/relationships/slide" Target="slides/slide17.xml"/><Relationship Id="rId47" Type="http://schemas.openxmlformats.org/officeDocument/2006/relationships/slide" Target="slides/slide16.xml"/><Relationship Id="rId46" Type="http://schemas.openxmlformats.org/officeDocument/2006/relationships/slide" Target="slides/slide15.xml"/><Relationship Id="rId45" Type="http://schemas.openxmlformats.org/officeDocument/2006/relationships/slide" Target="slides/slide14.xml"/><Relationship Id="rId44" Type="http://schemas.openxmlformats.org/officeDocument/2006/relationships/slide" Target="slides/slide13.xml"/><Relationship Id="rId43" Type="http://schemas.openxmlformats.org/officeDocument/2006/relationships/slide" Target="slides/slide12.xml"/><Relationship Id="rId42" Type="http://schemas.openxmlformats.org/officeDocument/2006/relationships/slide" Target="slides/slide11.xml"/><Relationship Id="rId41" Type="http://schemas.openxmlformats.org/officeDocument/2006/relationships/slide" Target="slides/slide10.xml"/><Relationship Id="rId40" Type="http://schemas.openxmlformats.org/officeDocument/2006/relationships/slide" Target="slides/slide9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8.xml"/><Relationship Id="rId38" Type="http://schemas.openxmlformats.org/officeDocument/2006/relationships/slide" Target="slides/slide7.xml"/><Relationship Id="rId37" Type="http://schemas.openxmlformats.org/officeDocument/2006/relationships/slide" Target="slides/slide6.xml"/><Relationship Id="rId36" Type="http://schemas.openxmlformats.org/officeDocument/2006/relationships/slide" Target="slides/slide5.xml"/><Relationship Id="rId35" Type="http://schemas.openxmlformats.org/officeDocument/2006/relationships/slide" Target="slides/slide4.xml"/><Relationship Id="rId34" Type="http://schemas.openxmlformats.org/officeDocument/2006/relationships/slide" Target="slides/slide3.xml"/><Relationship Id="rId33" Type="http://schemas.openxmlformats.org/officeDocument/2006/relationships/slide" Target="slides/slide2.xml"/><Relationship Id="rId32" Type="http://schemas.openxmlformats.org/officeDocument/2006/relationships/notesMaster" Target="notesMasters/notesMaster1.xml"/><Relationship Id="rId31" Type="http://schemas.openxmlformats.org/officeDocument/2006/relationships/slide" Target="slides/slide1.xml"/><Relationship Id="rId30" Type="http://schemas.openxmlformats.org/officeDocument/2006/relationships/slideMaster" Target="slideMasters/slideMaster29.xml"/><Relationship Id="rId3" Type="http://schemas.openxmlformats.org/officeDocument/2006/relationships/slideMaster" Target="slideMasters/slideMaster2.xml"/><Relationship Id="rId29" Type="http://schemas.openxmlformats.org/officeDocument/2006/relationships/slideMaster" Target="slideMasters/slideMaster28.xml"/><Relationship Id="rId28" Type="http://schemas.openxmlformats.org/officeDocument/2006/relationships/slideMaster" Target="slideMasters/slideMaster27.xml"/><Relationship Id="rId27" Type="http://schemas.openxmlformats.org/officeDocument/2006/relationships/slideMaster" Target="slideMasters/slideMaster26.xml"/><Relationship Id="rId26" Type="http://schemas.openxmlformats.org/officeDocument/2006/relationships/slideMaster" Target="slideMasters/slideMaster25.xml"/><Relationship Id="rId25" Type="http://schemas.openxmlformats.org/officeDocument/2006/relationships/slideMaster" Target="slideMasters/slideMaster24.xml"/><Relationship Id="rId24" Type="http://schemas.openxmlformats.org/officeDocument/2006/relationships/slideMaster" Target="slideMasters/slideMaster23.xml"/><Relationship Id="rId23" Type="http://schemas.openxmlformats.org/officeDocument/2006/relationships/slideMaster" Target="slideMasters/slideMaster22.xml"/><Relationship Id="rId22" Type="http://schemas.openxmlformats.org/officeDocument/2006/relationships/slideMaster" Target="slideMasters/slideMaster21.xml"/><Relationship Id="rId21" Type="http://schemas.openxmlformats.org/officeDocument/2006/relationships/slideMaster" Target="slideMasters/slideMaster20.xml"/><Relationship Id="rId20" Type="http://schemas.openxmlformats.org/officeDocument/2006/relationships/slideMaster" Target="slideMasters/slideMaster19.xml"/><Relationship Id="rId2" Type="http://schemas.openxmlformats.org/officeDocument/2006/relationships/theme" Target="theme/theme1.xml"/><Relationship Id="rId19" Type="http://schemas.openxmlformats.org/officeDocument/2006/relationships/slideMaster" Target="slideMasters/slideMaster18.xml"/><Relationship Id="rId18" Type="http://schemas.openxmlformats.org/officeDocument/2006/relationships/slideMaster" Target="slideMasters/slideMaster17.xml"/><Relationship Id="rId17" Type="http://schemas.openxmlformats.org/officeDocument/2006/relationships/slideMaster" Target="slideMasters/slideMaster16.xml"/><Relationship Id="rId16" Type="http://schemas.openxmlformats.org/officeDocument/2006/relationships/slideMaster" Target="slideMasters/slideMaster15.xml"/><Relationship Id="rId15" Type="http://schemas.openxmlformats.org/officeDocument/2006/relationships/slideMaster" Target="slideMasters/slideMaster14.xml"/><Relationship Id="rId14" Type="http://schemas.openxmlformats.org/officeDocument/2006/relationships/slideMaster" Target="slideMasters/slideMaster13.xml"/><Relationship Id="rId13" Type="http://schemas.openxmlformats.org/officeDocument/2006/relationships/slideMaster" Target="slideMasters/slideMaster12.xml"/><Relationship Id="rId12" Type="http://schemas.openxmlformats.org/officeDocument/2006/relationships/slideMaster" Target="slideMasters/slideMaster11.xml"/><Relationship Id="rId11" Type="http://schemas.openxmlformats.org/officeDocument/2006/relationships/slideMaster" Target="slideMasters/slideMaster10.xml"/><Relationship Id="rId10" Type="http://schemas.openxmlformats.org/officeDocument/2006/relationships/slideMaster" Target="slideMasters/slideMaster9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fld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fld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微软雅黑" panose="020B0503020204020204" charset="-12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微软雅黑" panose="020B0503020204020204" charset="-122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微软雅黑" panose="020B0503020204020204" charset="-122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微软雅黑" panose="020B0503020204020204" charset="-122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微软雅黑" panose="020B0503020204020204" charset="-122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7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8.xml"/></Relationships>
</file>

<file path=ppt/slideMasters/_rels/slideMaster9.xml.rels><?xml version="1.0" encoding="UTF-8" standalone="yes"?>
<Relationships xmlns="http://schemas.openxmlformats.org/package/2006/relationships"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9.xml"/></Relationships>
</file>

<file path=ppt/slideMasters/_rels/slideMaster10.xml.rels><?xml version="1.0" encoding="UTF-8" standalone="yes"?>
<Relationships xmlns="http://schemas.openxmlformats.org/package/2006/relationships"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0.xml"/></Relationships>
</file>

<file path=ppt/slideMasters/_rels/slideMaster1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1.xml"/></Relationships>
</file>

<file path=ppt/slideMasters/_rels/slideMaster12.xml.rels><?xml version="1.0" encoding="UTF-8" standalone="yes"?>
<Relationships xmlns="http://schemas.openxmlformats.org/package/2006/relationships"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12.xml"/></Relationships>
</file>

<file path=ppt/slideMasters/_rels/slideMaster13.xml.rels><?xml version="1.0" encoding="UTF-8" standalone="yes"?>
<Relationships xmlns="http://schemas.openxmlformats.org/package/2006/relationships"><Relationship Id="rId2" Type="http://schemas.openxmlformats.org/officeDocument/2006/relationships/theme" Target="../theme/theme13.xml"/><Relationship Id="rId1" Type="http://schemas.openxmlformats.org/officeDocument/2006/relationships/slideLayout" Target="../slideLayouts/slideLayout13.xml"/></Relationships>
</file>

<file path=ppt/slideMasters/_rels/slideMaster14.xml.rels><?xml version="1.0" encoding="UTF-8" standalone="yes"?>
<Relationships xmlns="http://schemas.openxmlformats.org/package/2006/relationships"><Relationship Id="rId2" Type="http://schemas.openxmlformats.org/officeDocument/2006/relationships/theme" Target="../theme/theme14.xml"/><Relationship Id="rId1" Type="http://schemas.openxmlformats.org/officeDocument/2006/relationships/slideLayout" Target="../slideLayouts/slideLayout14.xml"/></Relationships>
</file>

<file path=ppt/slideMasters/_rels/slideMaster15.xml.rels><?xml version="1.0" encoding="UTF-8" standalone="yes"?>
<Relationships xmlns="http://schemas.openxmlformats.org/package/2006/relationships"><Relationship Id="rId2" Type="http://schemas.openxmlformats.org/officeDocument/2006/relationships/theme" Target="../theme/theme15.xml"/><Relationship Id="rId1" Type="http://schemas.openxmlformats.org/officeDocument/2006/relationships/slideLayout" Target="../slideLayouts/slideLayout15.xml"/></Relationships>
</file>

<file path=ppt/slideMasters/_rels/slideMaster16.xml.rels><?xml version="1.0" encoding="UTF-8" standalone="yes"?>
<Relationships xmlns="http://schemas.openxmlformats.org/package/2006/relationships"><Relationship Id="rId2" Type="http://schemas.openxmlformats.org/officeDocument/2006/relationships/theme" Target="../theme/theme16.xml"/><Relationship Id="rId1" Type="http://schemas.openxmlformats.org/officeDocument/2006/relationships/slideLayout" Target="../slideLayouts/slideLayout16.xml"/></Relationships>
</file>

<file path=ppt/slideMasters/_rels/slideMaster17.xml.rels><?xml version="1.0" encoding="UTF-8" standalone="yes"?>
<Relationships xmlns="http://schemas.openxmlformats.org/package/2006/relationships"><Relationship Id="rId2" Type="http://schemas.openxmlformats.org/officeDocument/2006/relationships/theme" Target="../theme/theme17.xml"/><Relationship Id="rId1" Type="http://schemas.openxmlformats.org/officeDocument/2006/relationships/slideLayout" Target="../slideLayouts/slideLayout17.xml"/></Relationships>
</file>

<file path=ppt/slideMasters/_rels/slideMaster18.xml.rels><?xml version="1.0" encoding="UTF-8" standalone="yes"?>
<Relationships xmlns="http://schemas.openxmlformats.org/package/2006/relationships"><Relationship Id="rId2" Type="http://schemas.openxmlformats.org/officeDocument/2006/relationships/theme" Target="../theme/theme18.xml"/><Relationship Id="rId1" Type="http://schemas.openxmlformats.org/officeDocument/2006/relationships/slideLayout" Target="../slideLayouts/slideLayout18.xml"/></Relationships>
</file>

<file path=ppt/slideMasters/_rels/slideMaster19.xml.rels><?xml version="1.0" encoding="UTF-8" standalone="yes"?>
<Relationships xmlns="http://schemas.openxmlformats.org/package/2006/relationships"><Relationship Id="rId2" Type="http://schemas.openxmlformats.org/officeDocument/2006/relationships/theme" Target="../theme/theme19.xml"/><Relationship Id="rId1" Type="http://schemas.openxmlformats.org/officeDocument/2006/relationships/slideLayout" Target="../slideLayouts/slideLayout19.xml"/></Relationships>
</file>

<file path=ppt/slideMasters/_rels/slideMaster20.xml.rels><?xml version="1.0" encoding="UTF-8" standalone="yes"?>
<Relationships xmlns="http://schemas.openxmlformats.org/package/2006/relationships"><Relationship Id="rId2" Type="http://schemas.openxmlformats.org/officeDocument/2006/relationships/theme" Target="../theme/theme20.xml"/><Relationship Id="rId1" Type="http://schemas.openxmlformats.org/officeDocument/2006/relationships/slideLayout" Target="../slideLayouts/slideLayout20.xml"/></Relationships>
</file>

<file path=ppt/slideMasters/_rels/slideMaster21.xml.rels><?xml version="1.0" encoding="UTF-8" standalone="yes"?>
<Relationships xmlns="http://schemas.openxmlformats.org/package/2006/relationships"><Relationship Id="rId2" Type="http://schemas.openxmlformats.org/officeDocument/2006/relationships/theme" Target="../theme/theme21.xml"/><Relationship Id="rId1" Type="http://schemas.openxmlformats.org/officeDocument/2006/relationships/slideLayout" Target="../slideLayouts/slideLayout21.xml"/></Relationships>
</file>

<file path=ppt/slideMasters/_rels/slideMaster2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2.xml"/><Relationship Id="rId1" Type="http://schemas.openxmlformats.org/officeDocument/2006/relationships/slideLayout" Target="../slideLayouts/slideLayout22.xml"/></Relationships>
</file>

<file path=ppt/slideMasters/_rels/slideMaster23.xml.rels><?xml version="1.0" encoding="UTF-8" standalone="yes"?>
<Relationships xmlns="http://schemas.openxmlformats.org/package/2006/relationships"><Relationship Id="rId2" Type="http://schemas.openxmlformats.org/officeDocument/2006/relationships/theme" Target="../theme/theme23.xml"/><Relationship Id="rId1" Type="http://schemas.openxmlformats.org/officeDocument/2006/relationships/slideLayout" Target="../slideLayouts/slideLayout23.xml"/></Relationships>
</file>

<file path=ppt/slideMasters/_rels/slideMaster24.xml.rels><?xml version="1.0" encoding="UTF-8" standalone="yes"?>
<Relationships xmlns="http://schemas.openxmlformats.org/package/2006/relationships"><Relationship Id="rId2" Type="http://schemas.openxmlformats.org/officeDocument/2006/relationships/theme" Target="../theme/theme24.xml"/><Relationship Id="rId1" Type="http://schemas.openxmlformats.org/officeDocument/2006/relationships/slideLayout" Target="../slideLayouts/slideLayout24.xml"/></Relationships>
</file>

<file path=ppt/slideMasters/_rels/slideMaster25.xml.rels><?xml version="1.0" encoding="UTF-8" standalone="yes"?>
<Relationships xmlns="http://schemas.openxmlformats.org/package/2006/relationships"><Relationship Id="rId2" Type="http://schemas.openxmlformats.org/officeDocument/2006/relationships/theme" Target="../theme/theme25.xml"/><Relationship Id="rId1" Type="http://schemas.openxmlformats.org/officeDocument/2006/relationships/slideLayout" Target="../slideLayouts/slideLayout25.xml"/></Relationships>
</file>

<file path=ppt/slideMasters/_rels/slideMaster26.xml.rels><?xml version="1.0" encoding="UTF-8" standalone="yes"?>
<Relationships xmlns="http://schemas.openxmlformats.org/package/2006/relationships"><Relationship Id="rId2" Type="http://schemas.openxmlformats.org/officeDocument/2006/relationships/theme" Target="../theme/theme26.xml"/><Relationship Id="rId1" Type="http://schemas.openxmlformats.org/officeDocument/2006/relationships/slideLayout" Target="../slideLayouts/slideLayout26.xml"/></Relationships>
</file>

<file path=ppt/slideMasters/_rels/slideMaster27.xml.rels><?xml version="1.0" encoding="UTF-8" standalone="yes"?>
<Relationships xmlns="http://schemas.openxmlformats.org/package/2006/relationships"><Relationship Id="rId2" Type="http://schemas.openxmlformats.org/officeDocument/2006/relationships/theme" Target="../theme/theme27.xml"/><Relationship Id="rId1" Type="http://schemas.openxmlformats.org/officeDocument/2006/relationships/slideLayout" Target="../slideLayouts/slideLayout27.xml"/></Relationships>
</file>

<file path=ppt/slideMasters/_rels/slideMaster28.xml.rels><?xml version="1.0" encoding="UTF-8" standalone="yes"?>
<Relationships xmlns="http://schemas.openxmlformats.org/package/2006/relationships"><Relationship Id="rId2" Type="http://schemas.openxmlformats.org/officeDocument/2006/relationships/theme" Target="../theme/theme28.xml"/><Relationship Id="rId1" Type="http://schemas.openxmlformats.org/officeDocument/2006/relationships/slideLayout" Target="../slideLayouts/slideLayout28.xml"/></Relationships>
</file>

<file path=ppt/slideMasters/_rels/slideMaster29.xml.rels><?xml version="1.0" encoding="UTF-8" standalone="yes"?>
<Relationships xmlns="http://schemas.openxmlformats.org/package/2006/relationships"><Relationship Id="rId2" Type="http://schemas.openxmlformats.org/officeDocument/2006/relationships/theme" Target="../theme/theme29.xml"/><Relationship Id="rId1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53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55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57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3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5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7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7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75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77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7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8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83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85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87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8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9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93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95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97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9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70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703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705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1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1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7.png"/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5.svg"/><Relationship Id="rId8" Type="http://schemas.openxmlformats.org/officeDocument/2006/relationships/image" Target="../media/image14.png"/><Relationship Id="rId7" Type="http://schemas.openxmlformats.org/officeDocument/2006/relationships/image" Target="../media/image13.svg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3" Type="http://schemas.openxmlformats.org/officeDocument/2006/relationships/notesSlide" Target="../notesSlides/notesSlide6.xml"/><Relationship Id="rId12" Type="http://schemas.openxmlformats.org/officeDocument/2006/relationships/slideLayout" Target="../slideLayouts/slideLayout3.xml"/><Relationship Id="rId11" Type="http://schemas.openxmlformats.org/officeDocument/2006/relationships/image" Target="../media/image17.svg"/><Relationship Id="rId10" Type="http://schemas.openxmlformats.org/officeDocument/2006/relationships/image" Target="../media/image16.png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8.png"/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19.png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9.xml"/><Relationship Id="rId4" Type="http://schemas.openxmlformats.org/officeDocument/2006/relationships/image" Target="../media/image20.png"/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28.png"/><Relationship Id="rId8" Type="http://schemas.openxmlformats.org/officeDocument/2006/relationships/image" Target="../media/image27.png"/><Relationship Id="rId7" Type="http://schemas.openxmlformats.org/officeDocument/2006/relationships/image" Target="../media/image26.png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8" Type="http://schemas.openxmlformats.org/officeDocument/2006/relationships/notesSlide" Target="../notesSlides/notesSlide10.xml"/><Relationship Id="rId17" Type="http://schemas.openxmlformats.org/officeDocument/2006/relationships/slideLayout" Target="../slideLayouts/slideLayout8.xml"/><Relationship Id="rId16" Type="http://schemas.openxmlformats.org/officeDocument/2006/relationships/image" Target="../media/image35.png"/><Relationship Id="rId15" Type="http://schemas.openxmlformats.org/officeDocument/2006/relationships/image" Target="../media/image34.png"/><Relationship Id="rId14" Type="http://schemas.openxmlformats.org/officeDocument/2006/relationships/image" Target="../media/image33.png"/><Relationship Id="rId13" Type="http://schemas.openxmlformats.org/officeDocument/2006/relationships/image" Target="../media/image32.png"/><Relationship Id="rId12" Type="http://schemas.openxmlformats.org/officeDocument/2006/relationships/image" Target="../media/image31.png"/><Relationship Id="rId11" Type="http://schemas.openxmlformats.org/officeDocument/2006/relationships/image" Target="../media/image30.png"/><Relationship Id="rId10" Type="http://schemas.openxmlformats.org/officeDocument/2006/relationships/image" Target="../media/image29.png"/><Relationship Id="rId1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10.xml"/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11.xml"/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14.xml"/><Relationship Id="rId4" Type="http://schemas.openxmlformats.org/officeDocument/2006/relationships/image" Target="../media/image42.png"/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15.xml"/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16.xml"/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7.xml"/><Relationship Id="rId5" Type="http://schemas.openxmlformats.org/officeDocument/2006/relationships/slideLayout" Target="../slideLayouts/slideLayout17.xml"/><Relationship Id="rId4" Type="http://schemas.openxmlformats.org/officeDocument/2006/relationships/image" Target="../media/image51.jpeg"/><Relationship Id="rId3" Type="http://schemas.openxmlformats.org/officeDocument/2006/relationships/image" Target="../media/image50.png"/><Relationship Id="rId2" Type="http://schemas.openxmlformats.org/officeDocument/2006/relationships/image" Target="../media/image49.jpeg"/><Relationship Id="rId1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8.xml"/><Relationship Id="rId6" Type="http://schemas.openxmlformats.org/officeDocument/2006/relationships/slideLayout" Target="../slideLayouts/slideLayout18.xml"/><Relationship Id="rId5" Type="http://schemas.openxmlformats.org/officeDocument/2006/relationships/image" Target="../media/image55.png"/><Relationship Id="rId4" Type="http://schemas.openxmlformats.org/officeDocument/2006/relationships/image" Target="../media/image54.jpeg"/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9.xml"/><Relationship Id="rId6" Type="http://schemas.openxmlformats.org/officeDocument/2006/relationships/slideLayout" Target="../slideLayouts/slideLayout19.xml"/><Relationship Id="rId5" Type="http://schemas.openxmlformats.org/officeDocument/2006/relationships/image" Target="../media/image59.jpeg"/><Relationship Id="rId4" Type="http://schemas.openxmlformats.org/officeDocument/2006/relationships/image" Target="../media/image58.jpeg"/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0.xml"/><Relationship Id="rId7" Type="http://schemas.openxmlformats.org/officeDocument/2006/relationships/slideLayout" Target="../slideLayouts/slideLayout20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png"/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1.xml"/><Relationship Id="rId7" Type="http://schemas.openxmlformats.org/officeDocument/2006/relationships/slideLayout" Target="../slideLayouts/slideLayout21.xml"/><Relationship Id="rId6" Type="http://schemas.openxmlformats.org/officeDocument/2006/relationships/image" Target="../media/image69.jpeg"/><Relationship Id="rId5" Type="http://schemas.openxmlformats.org/officeDocument/2006/relationships/image" Target="../media/image68.jpeg"/><Relationship Id="rId4" Type="http://schemas.openxmlformats.org/officeDocument/2006/relationships/image" Target="../media/image67.jpeg"/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2.xml"/><Relationship Id="rId5" Type="http://schemas.openxmlformats.org/officeDocument/2006/relationships/slideLayout" Target="../slideLayouts/slideLayout22.xml"/><Relationship Id="rId4" Type="http://schemas.openxmlformats.org/officeDocument/2006/relationships/image" Target="../media/image72.jpeg"/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3.xml"/><Relationship Id="rId7" Type="http://schemas.openxmlformats.org/officeDocument/2006/relationships/slideLayout" Target="../slideLayouts/slideLayout23.xml"/><Relationship Id="rId6" Type="http://schemas.openxmlformats.org/officeDocument/2006/relationships/image" Target="../media/image77.jpeg"/><Relationship Id="rId5" Type="http://schemas.openxmlformats.org/officeDocument/2006/relationships/image" Target="../media/image76.jpeg"/><Relationship Id="rId4" Type="http://schemas.openxmlformats.org/officeDocument/2006/relationships/image" Target="../media/image75.jpeg"/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4.xml"/><Relationship Id="rId8" Type="http://schemas.openxmlformats.org/officeDocument/2006/relationships/slideLayout" Target="../slideLayouts/slideLayout13.xml"/><Relationship Id="rId7" Type="http://schemas.openxmlformats.org/officeDocument/2006/relationships/image" Target="../media/image83.jpeg"/><Relationship Id="rId6" Type="http://schemas.openxmlformats.org/officeDocument/2006/relationships/image" Target="../media/image82.jpeg"/><Relationship Id="rId5" Type="http://schemas.openxmlformats.org/officeDocument/2006/relationships/image" Target="../media/image81.jpeg"/><Relationship Id="rId4" Type="http://schemas.openxmlformats.org/officeDocument/2006/relationships/image" Target="../media/image80.png"/><Relationship Id="rId3" Type="http://schemas.openxmlformats.org/officeDocument/2006/relationships/image" Target="../media/image79.png"/><Relationship Id="rId2" Type="http://schemas.openxmlformats.org/officeDocument/2006/relationships/image" Target="../media/image78.jpeg"/><Relationship Id="rId1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5.xml"/><Relationship Id="rId4" Type="http://schemas.openxmlformats.org/officeDocument/2006/relationships/slideLayout" Target="../slideLayouts/slideLayout24.xml"/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6.xml"/><Relationship Id="rId4" Type="http://schemas.openxmlformats.org/officeDocument/2006/relationships/slideLayout" Target="../slideLayouts/slideLayout25.xml"/><Relationship Id="rId3" Type="http://schemas.openxmlformats.org/officeDocument/2006/relationships/image" Target="../media/image87.png"/><Relationship Id="rId2" Type="http://schemas.openxmlformats.org/officeDocument/2006/relationships/image" Target="../media/image86.jpeg"/><Relationship Id="rId1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7.xml"/><Relationship Id="rId3" Type="http://schemas.openxmlformats.org/officeDocument/2006/relationships/slideLayout" Target="../slideLayouts/slideLayout26.xml"/><Relationship Id="rId2" Type="http://schemas.openxmlformats.org/officeDocument/2006/relationships/image" Target="../media/image88.png"/><Relationship Id="rId1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8.xml"/><Relationship Id="rId7" Type="http://schemas.openxmlformats.org/officeDocument/2006/relationships/slideLayout" Target="../slideLayouts/slideLayout27.xml"/><Relationship Id="rId6" Type="http://schemas.openxmlformats.org/officeDocument/2006/relationships/image" Target="../media/image93.jpeg"/><Relationship Id="rId5" Type="http://schemas.openxmlformats.org/officeDocument/2006/relationships/image" Target="../media/image92.jpeg"/><Relationship Id="rId4" Type="http://schemas.openxmlformats.org/officeDocument/2006/relationships/image" Target="../media/image91.jpeg"/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9.xml"/><Relationship Id="rId5" Type="http://schemas.openxmlformats.org/officeDocument/2006/relationships/slideLayout" Target="../slideLayouts/slideLayout28.xml"/><Relationship Id="rId4" Type="http://schemas.openxmlformats.org/officeDocument/2006/relationships/image" Target="../media/image96.png"/><Relationship Id="rId3" Type="http://schemas.openxmlformats.org/officeDocument/2006/relationships/image" Target="../media/image95.jpeg"/><Relationship Id="rId2" Type="http://schemas.openxmlformats.org/officeDocument/2006/relationships/image" Target="../media/image94.jpeg"/><Relationship Id="rId1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0.xml"/><Relationship Id="rId5" Type="http://schemas.openxmlformats.org/officeDocument/2006/relationships/slideLayout" Target="../slideLayouts/slideLayout29.xml"/><Relationship Id="rId4" Type="http://schemas.openxmlformats.org/officeDocument/2006/relationships/image" Target="../media/image99.jpeg"/><Relationship Id="rId3" Type="http://schemas.openxmlformats.org/officeDocument/2006/relationships/image" Target="../media/image98.jpeg"/><Relationship Id="rId2" Type="http://schemas.openxmlformats.org/officeDocument/2006/relationships/image" Target="../media/image97.jpe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0160000" cy="5715000"/>
          </a:xfrm>
          <a:prstGeom prst="roundRect">
            <a:avLst>
              <a:gd name="adj" fmla="val 0"/>
            </a:avLst>
          </a:prstGeom>
          <a:solidFill>
            <a:srgbClr val="000000">
              <a:alpha val="6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52916" tIns="52916" rIns="52916" bIns="52916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sz="1165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846667" y="4233333"/>
            <a:ext cx="846667" cy="42333"/>
          </a:xfrm>
          <a:prstGeom prst="roundRect">
            <a:avLst>
              <a:gd name="adj" fmla="val 0"/>
            </a:avLst>
          </a:prstGeom>
          <a:solidFill>
            <a:srgbClr val="64FFD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52916" tIns="52916" rIns="52916" bIns="52916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sz="1165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7" name="textbox 4"/>
          <p:cNvSpPr/>
          <p:nvPr/>
        </p:nvSpPr>
        <p:spPr>
          <a:xfrm>
            <a:off x="846455" y="1134745"/>
            <a:ext cx="5003165" cy="12947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2000"/>
              </a:lnSpc>
            </a:pPr>
            <a:endParaRPr lang="en-US" sz="5400" b="1" kern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5875" algn="l" rtl="0" eaLnBrk="0">
              <a:lnSpc>
                <a:spcPct val="68000"/>
              </a:lnSpc>
            </a:pPr>
            <a:r>
              <a:rPr lang="en-US" sz="5400" b="1" kern="0" spc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博通视觉实验室</a:t>
            </a:r>
            <a:endParaRPr lang="en-US" sz="5400" b="1" kern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99000"/>
              </a:lnSpc>
              <a:spcBef>
                <a:spcPts val="0"/>
              </a:spcBef>
            </a:pPr>
            <a:r>
              <a:rPr lang="en-US" sz="5400" b="1" ker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成功案例集</a:t>
            </a:r>
            <a:endParaRPr lang="en-US" sz="5400" b="1" kern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8"/>
          <p:cNvSpPr/>
          <p:nvPr/>
        </p:nvSpPr>
        <p:spPr>
          <a:xfrm>
            <a:off x="846645" y="4644669"/>
            <a:ext cx="4878704" cy="2838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86000"/>
              </a:lnSpc>
            </a:pPr>
            <a:r>
              <a:rPr sz="900" kern="0" spc="6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本文件</a:t>
            </a:r>
            <a:r>
              <a:rPr sz="900" kern="0" spc="-21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kern="0" spc="6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内容涉及商业秘密</a:t>
            </a:r>
            <a:r>
              <a:rPr sz="900" kern="0" spc="-25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kern="0" spc="6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，仅对有意</a:t>
            </a:r>
            <a:r>
              <a:rPr sz="900" kern="0" spc="-22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kern="0" spc="6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向</a:t>
            </a:r>
            <a:r>
              <a:rPr sz="900" kern="0" spc="-24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kern="0" spc="6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的客户公开</a:t>
            </a:r>
            <a:r>
              <a:rPr sz="900" kern="0" spc="24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kern="0" spc="6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要求收到本文件时做</a:t>
            </a:r>
            <a:r>
              <a:rPr sz="900" kern="0" spc="-25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kern="0" spc="6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出</a:t>
            </a:r>
            <a:r>
              <a:rPr sz="900" kern="0" spc="5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以下承诺：</a:t>
            </a:r>
            <a:endParaRPr sz="9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86000"/>
              </a:lnSpc>
              <a:spcBef>
                <a:spcPts val="170"/>
              </a:spcBef>
            </a:pPr>
            <a:r>
              <a:rPr sz="900" kern="0" spc="7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妥善保管 本文件</a:t>
            </a:r>
            <a:r>
              <a:rPr sz="900" kern="0" spc="-25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kern="0" spc="7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，未经本公司同意</a:t>
            </a:r>
            <a:r>
              <a:rPr sz="900" kern="0" spc="-24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kern="0" spc="7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，不得</a:t>
            </a:r>
            <a:r>
              <a:rPr sz="900" kern="0" spc="-22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kern="0" spc="6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向第三方公开本文件涉及</a:t>
            </a:r>
            <a:r>
              <a:rPr sz="900" kern="0" spc="-24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kern="0" spc="6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的本公司</a:t>
            </a:r>
            <a:r>
              <a:rPr sz="900" kern="0" spc="-25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kern="0" spc="6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的商业秘密</a:t>
            </a:r>
            <a:endParaRPr sz="900" kern="0" spc="60" dirty="0">
              <a:solidFill>
                <a:schemeClr val="bg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92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19210" y="266065"/>
            <a:ext cx="863600" cy="824230"/>
          </a:xfrm>
          <a:prstGeom prst="rect">
            <a:avLst/>
          </a:prstGeom>
        </p:spPr>
      </p:pic>
      <p:sp>
        <p:nvSpPr>
          <p:cNvPr id="28" name="textbox 18"/>
          <p:cNvSpPr/>
          <p:nvPr/>
        </p:nvSpPr>
        <p:spPr>
          <a:xfrm>
            <a:off x="1108532" y="1867866"/>
            <a:ext cx="7182484" cy="7537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0000"/>
              </a:lnSpc>
            </a:pPr>
            <a:endParaRPr sz="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3500" kern="0" spc="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01/</a:t>
            </a:r>
            <a:r>
              <a:rPr sz="3500" kern="0" spc="5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kern="0" spc="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公司介绍</a:t>
            </a:r>
            <a:r>
              <a:rPr sz="3500" kern="0" spc="8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</a:t>
            </a:r>
            <a:r>
              <a:rPr sz="3500" kern="0" spc="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02/ 企业文化</a:t>
            </a:r>
            <a:endParaRPr sz="35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22000"/>
              </a:lnSpc>
            </a:pPr>
            <a:endParaRPr sz="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r" rtl="0" eaLnBrk="0">
              <a:lnSpc>
                <a:spcPct val="78000"/>
              </a:lnSpc>
              <a:spcBef>
                <a:spcPts val="5"/>
              </a:spcBef>
            </a:pPr>
            <a:r>
              <a:rPr sz="1700" kern="0" spc="-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COMPANY PROF ILE                               </a:t>
            </a:r>
            <a:r>
              <a:rPr sz="1700" kern="0" spc="-4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CORPORATE CULTURE</a:t>
            </a:r>
            <a:endParaRPr sz="17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" name="textbox 20"/>
          <p:cNvSpPr/>
          <p:nvPr/>
        </p:nvSpPr>
        <p:spPr>
          <a:xfrm>
            <a:off x="1108532" y="4070680"/>
            <a:ext cx="2934970" cy="8020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sz="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3500" kern="0" spc="8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03/ 合作客户</a:t>
            </a:r>
            <a:endParaRPr sz="35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11000"/>
              </a:lnSpc>
            </a:pPr>
            <a:endParaRPr sz="7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7000"/>
              </a:lnSpc>
            </a:pPr>
            <a:endParaRPr sz="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r" rtl="0" eaLnBrk="0">
              <a:lnSpc>
                <a:spcPct val="78000"/>
              </a:lnSpc>
            </a:pPr>
            <a:r>
              <a:rPr sz="1700" kern="0" spc="-4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COOPERAT IVE CUSTOMERS</a:t>
            </a:r>
            <a:endParaRPr sz="17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textbox 22"/>
          <p:cNvSpPr/>
          <p:nvPr/>
        </p:nvSpPr>
        <p:spPr>
          <a:xfrm>
            <a:off x="5312867" y="4083380"/>
            <a:ext cx="2783204" cy="7880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3500" kern="0" spc="9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04/ 成功案例</a:t>
            </a:r>
            <a:endParaRPr sz="35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0000"/>
              </a:lnSpc>
            </a:pPr>
            <a:endParaRPr sz="7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r" rtl="0" eaLnBrk="0">
              <a:lnSpc>
                <a:spcPct val="78000"/>
              </a:lnSpc>
              <a:spcBef>
                <a:spcPts val="0"/>
              </a:spcBef>
            </a:pPr>
            <a:r>
              <a:rPr sz="1700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SUCCESS STORIES</a:t>
            </a:r>
            <a:endParaRPr sz="17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textbox 26"/>
          <p:cNvSpPr/>
          <p:nvPr/>
        </p:nvSpPr>
        <p:spPr>
          <a:xfrm>
            <a:off x="854176" y="418198"/>
            <a:ext cx="1769110" cy="67183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>
            <a:noAutofit/>
          </a:bodyPr>
          <a:lstStyle/>
          <a:p>
            <a: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en-US" sz="4800" b="1" kern="0">
                <a:solidFill>
                  <a:srgbClr val="64FF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目</a:t>
            </a:r>
            <a:r>
              <a:rPr lang="en-US" sz="4800" b="1" kern="0">
                <a:solidFill>
                  <a:srgbClr val="64FF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</a:t>
            </a:r>
            <a:r>
              <a:rPr lang="en-US" sz="4800" b="1" kern="0">
                <a:solidFill>
                  <a:srgbClr val="64FF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录</a:t>
            </a:r>
            <a:endParaRPr lang="en-US" sz="4800" b="1" kern="0">
              <a:solidFill>
                <a:srgbClr val="64FFD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32" name="path 28"/>
          <p:cNvSpPr/>
          <p:nvPr/>
        </p:nvSpPr>
        <p:spPr>
          <a:xfrm>
            <a:off x="647700" y="1316735"/>
            <a:ext cx="8851392" cy="7620"/>
          </a:xfrm>
          <a:custGeom>
            <a:avLst/>
            <a:gdLst/>
            <a:ahLst/>
            <a:cxnLst/>
            <a:rect l="0" t="0" r="0" b="0"/>
            <a:pathLst>
              <a:path w="13939" h="12">
                <a:moveTo>
                  <a:pt x="0" y="0"/>
                </a:moveTo>
                <a:lnTo>
                  <a:pt x="13939" y="0"/>
                </a:lnTo>
                <a:lnTo>
                  <a:pt x="13939" y="12"/>
                </a:lnTo>
                <a:lnTo>
                  <a:pt x="0" y="12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92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0800000">
            <a:off x="0" y="0"/>
            <a:ext cx="10153015" cy="571436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0" y="266065"/>
            <a:ext cx="863600" cy="824230"/>
          </a:xfrm>
          <a:prstGeom prst="rect">
            <a:avLst/>
          </a:prstGeom>
        </p:spPr>
      </p:pic>
      <p:pic>
        <p:nvPicPr>
          <p:cNvPr id="3" name="picture 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741919" y="2646044"/>
            <a:ext cx="1889759" cy="1458468"/>
          </a:xfrm>
          <a:prstGeom prst="rect">
            <a:avLst/>
          </a:prstGeom>
        </p:spPr>
      </p:pic>
      <p:sp>
        <p:nvSpPr>
          <p:cNvPr id="34" name="textbox 34"/>
          <p:cNvSpPr/>
          <p:nvPr/>
        </p:nvSpPr>
        <p:spPr>
          <a:xfrm>
            <a:off x="6359079" y="4329302"/>
            <a:ext cx="2698750" cy="9969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5000"/>
              </a:lnSpc>
            </a:pPr>
            <a:endParaRPr sz="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83000"/>
              </a:lnSpc>
            </a:pPr>
            <a:r>
              <a:rPr sz="5300" kern="0" spc="-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公司介绍</a:t>
            </a:r>
            <a:endParaRPr sz="5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52120" algn="l" rtl="0" eaLnBrk="0">
              <a:lnSpc>
                <a:spcPct val="78000"/>
              </a:lnSpc>
              <a:spcBef>
                <a:spcPts val="565"/>
              </a:spcBef>
            </a:pPr>
            <a:r>
              <a:rPr sz="1900" kern="0" spc="-6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COMPANY PR</a:t>
            </a:r>
            <a:r>
              <a:rPr sz="1900" kern="0" spc="-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OFILE</a:t>
            </a:r>
            <a:endParaRPr sz="1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6" name="textbox 36"/>
          <p:cNvSpPr/>
          <p:nvPr/>
        </p:nvSpPr>
        <p:spPr>
          <a:xfrm>
            <a:off x="687070" y="4780280"/>
            <a:ext cx="9165590" cy="2520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r>
              <a:rPr sz="1400" kern="0" spc="7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专业从事机器视觉软硬件研发、培训及系统解决方案提供</a:t>
            </a:r>
            <a:r>
              <a:rPr u="sng" kern="0" spc="20" dirty="0">
                <a:solidFill>
                  <a:schemeClr val="bg1">
                    <a:alpha val="100000"/>
                  </a:schemeClr>
                </a:solidFill>
                <a:uFill>
                  <a:solidFill>
                    <a:srgbClr val="ED7D31"/>
                  </a:solidFill>
                </a:u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</a:t>
            </a:r>
            <a:r>
              <a:rPr u="sng" kern="0" spc="10" dirty="0">
                <a:solidFill>
                  <a:schemeClr val="bg1">
                    <a:alpha val="100000"/>
                  </a:schemeClr>
                </a:solidFill>
                <a:uFill>
                  <a:solidFill>
                    <a:srgbClr val="ED7D31"/>
                  </a:solidFill>
                </a:u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</a:t>
            </a:r>
            <a:r>
              <a:rPr kern="0" spc="1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</a:t>
            </a:r>
            <a:endParaRPr kern="0" spc="10" baseline="-9000" dirty="0">
              <a:solidFill>
                <a:schemeClr val="bg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0" name="picture 4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8994647" y="2191894"/>
            <a:ext cx="510540" cy="13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92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AutoShape 3"/>
          <p:cNvSpPr/>
          <p:nvPr/>
        </p:nvSpPr>
        <p:spPr>
          <a:xfrm>
            <a:off x="513080" y="1728470"/>
            <a:ext cx="4326255" cy="3474720"/>
          </a:xfrm>
          <a:prstGeom prst="roundRect">
            <a:avLst>
              <a:gd name="adj" fmla="val 6400"/>
            </a:avLst>
          </a:prstGeom>
          <a:solidFill>
            <a:srgbClr val="172A45">
              <a:alpha val="100000"/>
            </a:srgbClr>
          </a:solidFill>
          <a:ln w="12700" cap="flat" cmpd="sng">
            <a:solidFill>
              <a:srgbClr val="64FFDA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AutoShape 2"/>
          <p:cNvSpPr/>
          <p:nvPr/>
        </p:nvSpPr>
        <p:spPr>
          <a:xfrm>
            <a:off x="635000" y="330623"/>
            <a:ext cx="8890000" cy="529167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i="0" u="none" strike="noStrike" kern="0">
                <a:solidFill>
                  <a:srgbClr val="64FF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企业</a:t>
            </a:r>
            <a:r>
              <a:rPr lang="en-US" sz="2400" b="1" i="0" u="none" strike="noStrike" kern="0">
                <a:solidFill>
                  <a:srgbClr val="64FF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介</a:t>
            </a:r>
            <a:r>
              <a:rPr lang="zh-CN" altLang="en-US" sz="2400" b="1" i="0" u="none" strike="noStrike" kern="0">
                <a:solidFill>
                  <a:srgbClr val="64FF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绍</a:t>
            </a:r>
            <a:endParaRPr lang="zh-CN" altLang="en-US" sz="2400" b="1" i="0" u="none" strike="noStrike" kern="0">
              <a:solidFill>
                <a:srgbClr val="64FFD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pic>
        <p:nvPicPr>
          <p:cNvPr id="42" name="picture 4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137150" y="1869440"/>
            <a:ext cx="4429125" cy="3002280"/>
          </a:xfrm>
          <a:prstGeom prst="rect">
            <a:avLst/>
          </a:prstGeom>
        </p:spPr>
      </p:pic>
      <p:sp>
        <p:nvSpPr>
          <p:cNvPr id="44" name="textbox 44"/>
          <p:cNvSpPr/>
          <p:nvPr/>
        </p:nvSpPr>
        <p:spPr>
          <a:xfrm>
            <a:off x="664210" y="1869440"/>
            <a:ext cx="4057650" cy="38773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39000"/>
              </a:lnSpc>
            </a:pPr>
            <a:endParaRPr sz="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376555" algn="l" rtl="0" eaLnBrk="0">
              <a:lnSpc>
                <a:spcPct val="98000"/>
              </a:lnSpc>
            </a:pPr>
            <a:r>
              <a:rPr sz="1500" kern="0" spc="-1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宁波博通视觉科技有限公司是一</a:t>
            </a:r>
            <a:r>
              <a:rPr sz="1500" kern="0" spc="-2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家专</a:t>
            </a:r>
            <a:r>
              <a:rPr sz="1500" kern="0" spc="-1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注于机器视觉软硬件研发、提供培训和系统解决方案的领先企业。我们的使命是将</a:t>
            </a:r>
            <a:r>
              <a:rPr sz="1500" kern="0" spc="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最新的电子信息科技引入机器视觉领</a:t>
            </a:r>
            <a:r>
              <a:rPr sz="1500" kern="0" spc="-1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域，为客户提供高效、智能的解决方案，助力</a:t>
            </a:r>
            <a:r>
              <a:rPr sz="1500" kern="0" spc="-2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各行业实现卓越发展。</a:t>
            </a:r>
            <a:endParaRPr sz="15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indent="387350" algn="l" rtl="0" eaLnBrk="0">
              <a:lnSpc>
                <a:spcPct val="98000"/>
              </a:lnSpc>
              <a:spcBef>
                <a:spcPts val="215"/>
              </a:spcBef>
            </a:pPr>
            <a:r>
              <a:rPr sz="1500" kern="0" spc="-1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我们以技术创新为核心竞争力，持</a:t>
            </a:r>
            <a:r>
              <a:rPr sz="1500" kern="0" spc="-2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续</a:t>
            </a:r>
            <a:r>
              <a:rPr sz="1500" kern="0" spc="-1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推动图像算法的研究与开发。我们的产品应用涵盖了包装印刷、电子、纺织、汽车制造、烟草、半导体、医疗制药、现代物流、交通安防等多个行业，为客户提供多</a:t>
            </a:r>
            <a:r>
              <a:rPr sz="1500" kern="0" spc="-2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样化的解决方案。</a:t>
            </a:r>
            <a:endParaRPr sz="15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indent="387985" algn="l" rtl="0" eaLnBrk="0">
              <a:lnSpc>
                <a:spcPct val="97000"/>
              </a:lnSpc>
              <a:spcBef>
                <a:spcPts val="270"/>
              </a:spcBef>
            </a:pPr>
            <a:r>
              <a:rPr sz="1500" kern="0" spc="-1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与此同时，我们注重用户体验，致</a:t>
            </a:r>
            <a:r>
              <a:rPr sz="1500" kern="0" spc="-2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力</a:t>
            </a:r>
            <a:r>
              <a:rPr sz="1500" kern="0" spc="-1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于简化客户使用视觉系统的流程。通过优化人机软件界面和建立培训课堂，帮助客户轻松解决系统维护的难题，提升客户工</a:t>
            </a:r>
            <a:r>
              <a:rPr sz="1500" kern="0" spc="-2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作效率和生产质量。</a:t>
            </a:r>
            <a:endParaRPr sz="1500" kern="0" spc="-20" dirty="0">
              <a:solidFill>
                <a:schemeClr val="bg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8" name="textbox 48"/>
          <p:cNvSpPr/>
          <p:nvPr/>
        </p:nvSpPr>
        <p:spPr>
          <a:xfrm>
            <a:off x="635000" y="1130300"/>
            <a:ext cx="3937000" cy="4248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2000"/>
              </a:lnSpc>
            </a:pPr>
            <a:endParaRPr sz="7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72440" algn="l" rtl="0" eaLnBrk="0">
              <a:lnSpc>
                <a:spcPct val="84000"/>
              </a:lnSpc>
              <a:spcBef>
                <a:spcPts val="5"/>
              </a:spcBef>
            </a:pPr>
            <a:r>
              <a:rPr lang="en-US" sz="2000" b="1" kern="0">
                <a:solidFill>
                  <a:srgbClr val="64FF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宁波博通视觉科技有限公司</a:t>
            </a:r>
            <a:endParaRPr lang="en-US" sz="2000" b="1" kern="0">
              <a:solidFill>
                <a:srgbClr val="64FFD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4" name="path 54"/>
          <p:cNvSpPr/>
          <p:nvPr/>
        </p:nvSpPr>
        <p:spPr>
          <a:xfrm>
            <a:off x="607187" y="987043"/>
            <a:ext cx="8901684" cy="16764"/>
          </a:xfrm>
          <a:custGeom>
            <a:avLst/>
            <a:gdLst/>
            <a:ahLst/>
            <a:cxnLst/>
            <a:rect l="0" t="0" r="0" b="0"/>
            <a:pathLst>
              <a:path w="14018" h="26">
                <a:moveTo>
                  <a:pt x="0" y="0"/>
                </a:moveTo>
                <a:lnTo>
                  <a:pt x="14018" y="0"/>
                </a:lnTo>
                <a:lnTo>
                  <a:pt x="14018" y="26"/>
                </a:lnTo>
                <a:lnTo>
                  <a:pt x="0" y="26"/>
                </a:lnTo>
                <a:lnTo>
                  <a:pt x="0" y="0"/>
                </a:lnTo>
                <a:close/>
              </a:path>
            </a:pathLst>
          </a:custGeom>
          <a:solidFill>
            <a:srgbClr val="64FFDA"/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8440" y="127635"/>
            <a:ext cx="767080" cy="73215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92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0800000">
            <a:off x="0" y="0"/>
            <a:ext cx="10153015" cy="571436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0" y="266065"/>
            <a:ext cx="863600" cy="824230"/>
          </a:xfrm>
          <a:prstGeom prst="rect">
            <a:avLst/>
          </a:prstGeom>
        </p:spPr>
      </p:pic>
      <p:sp>
        <p:nvSpPr>
          <p:cNvPr id="34" name="textbox 34"/>
          <p:cNvSpPr/>
          <p:nvPr/>
        </p:nvSpPr>
        <p:spPr>
          <a:xfrm>
            <a:off x="6359079" y="4278502"/>
            <a:ext cx="2698750" cy="9969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r" rtl="0" eaLnBrk="0">
              <a:lnSpc>
                <a:spcPct val="105000"/>
              </a:lnSpc>
            </a:pPr>
            <a:r>
              <a:rPr sz="5300" kern="0" spc="-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企业文化</a:t>
            </a:r>
            <a:endParaRPr sz="5300" kern="0" spc="-50" dirty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42240" algn="r" rtl="0" eaLnBrk="0">
              <a:lnSpc>
                <a:spcPct val="77000"/>
              </a:lnSpc>
              <a:spcBef>
                <a:spcPts val="530"/>
              </a:spcBef>
            </a:pPr>
            <a:r>
              <a:rPr sz="1900" kern="0" spc="-1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CORPORATE CULTU</a:t>
            </a:r>
            <a:r>
              <a:rPr sz="1900" kern="0" spc="-1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RE</a:t>
            </a:r>
            <a:endParaRPr sz="1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6" name="textbox 36"/>
          <p:cNvSpPr/>
          <p:nvPr/>
        </p:nvSpPr>
        <p:spPr>
          <a:xfrm>
            <a:off x="687070" y="4780280"/>
            <a:ext cx="9165590" cy="2520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2000"/>
              </a:lnSpc>
              <a:buClrTx/>
              <a:buSzTx/>
              <a:buFontTx/>
            </a:pPr>
            <a:r>
              <a:rPr sz="1400" kern="0" spc="7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技术创新//团队合作//客户导向//激情奉献//社会责任</a:t>
            </a:r>
            <a:r>
              <a:rPr u="sng" kern="0" spc="20" dirty="0">
                <a:solidFill>
                  <a:schemeClr val="bg1">
                    <a:alpha val="100000"/>
                  </a:schemeClr>
                </a:solidFill>
                <a:uFill>
                  <a:solidFill>
                    <a:srgbClr val="ED7D31"/>
                  </a:solidFill>
                </a:u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</a:t>
            </a:r>
            <a:r>
              <a:rPr u="sng" kern="0" spc="10" dirty="0">
                <a:solidFill>
                  <a:schemeClr val="bg1">
                    <a:alpha val="100000"/>
                  </a:schemeClr>
                </a:solidFill>
                <a:uFill>
                  <a:solidFill>
                    <a:srgbClr val="ED7D31"/>
                  </a:solidFill>
                </a:u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</a:t>
            </a:r>
            <a:r>
              <a:rPr kern="0" spc="1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</a:t>
            </a:r>
            <a:endParaRPr kern="0" spc="10" baseline="-9000" dirty="0">
              <a:solidFill>
                <a:schemeClr val="bg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0" name="picture 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994647" y="2191894"/>
            <a:ext cx="510540" cy="135635"/>
          </a:xfrm>
          <a:prstGeom prst="rect">
            <a:avLst/>
          </a:prstGeom>
        </p:spPr>
      </p:pic>
      <p:pic>
        <p:nvPicPr>
          <p:cNvPr id="4" name="picture 6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7741665" y="2646171"/>
            <a:ext cx="2097024" cy="145084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92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35000" y="330623"/>
            <a:ext cx="8890000" cy="529167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i="0" u="none" strike="noStrike" kern="0">
                <a:solidFill>
                  <a:srgbClr val="64FF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企业</a:t>
            </a:r>
            <a:r>
              <a:rPr lang="en-US" sz="2400" b="1" i="0" u="none" strike="noStrike" kern="0">
                <a:solidFill>
                  <a:srgbClr val="64FF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介</a:t>
            </a:r>
            <a:r>
              <a:rPr lang="zh-CN" altLang="en-US" sz="2400" b="1" i="0" u="none" strike="noStrike" kern="0">
                <a:solidFill>
                  <a:srgbClr val="64FF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绍</a:t>
            </a:r>
            <a:endParaRPr lang="zh-CN" altLang="en-US" sz="2400" b="1" i="0" u="none" strike="noStrike" kern="0">
              <a:solidFill>
                <a:srgbClr val="64FFD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54" name="path 54"/>
          <p:cNvSpPr/>
          <p:nvPr/>
        </p:nvSpPr>
        <p:spPr>
          <a:xfrm>
            <a:off x="607187" y="987043"/>
            <a:ext cx="8901684" cy="16764"/>
          </a:xfrm>
          <a:custGeom>
            <a:avLst/>
            <a:gdLst/>
            <a:ahLst/>
            <a:cxnLst/>
            <a:rect l="0" t="0" r="0" b="0"/>
            <a:pathLst>
              <a:path w="14018" h="26">
                <a:moveTo>
                  <a:pt x="0" y="0"/>
                </a:moveTo>
                <a:lnTo>
                  <a:pt x="14018" y="0"/>
                </a:lnTo>
                <a:lnTo>
                  <a:pt x="14018" y="26"/>
                </a:lnTo>
                <a:lnTo>
                  <a:pt x="0" y="26"/>
                </a:lnTo>
                <a:lnTo>
                  <a:pt x="0" y="0"/>
                </a:lnTo>
                <a:close/>
              </a:path>
            </a:pathLst>
          </a:custGeom>
          <a:solidFill>
            <a:srgbClr val="64FFDA"/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08440" y="127635"/>
            <a:ext cx="767080" cy="732155"/>
          </a:xfrm>
          <a:prstGeom prst="rect">
            <a:avLst/>
          </a:prstGeom>
        </p:spPr>
      </p:pic>
      <p:sp>
        <p:nvSpPr>
          <p:cNvPr id="72" name="textbox 72"/>
          <p:cNvSpPr/>
          <p:nvPr/>
        </p:nvSpPr>
        <p:spPr>
          <a:xfrm>
            <a:off x="613462" y="5215649"/>
            <a:ext cx="7282180" cy="2076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r" rtl="0" eaLnBrk="0">
              <a:lnSpc>
                <a:spcPct val="85000"/>
              </a:lnSpc>
            </a:pPr>
            <a:r>
              <a:rPr sz="1400" kern="0" spc="-2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这些价值观和原则将指导我们在工业视觉领域的发展，同</a:t>
            </a:r>
            <a:r>
              <a:rPr sz="1400" kern="0" spc="-3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时也将塑造我们团队的文化和氛围。</a:t>
            </a:r>
            <a:endParaRPr sz="1400" kern="0" spc="-30" dirty="0">
              <a:solidFill>
                <a:schemeClr val="bg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609600" y="1333500"/>
            <a:ext cx="4224020" cy="1409065"/>
          </a:xfrm>
          <a:prstGeom prst="roundRect">
            <a:avLst>
              <a:gd name="adj" fmla="val 14117"/>
            </a:avLst>
          </a:prstGeom>
          <a:solidFill>
            <a:srgbClr val="172A45">
              <a:alpha val="100000"/>
            </a:srgbClr>
          </a:solidFill>
          <a:ln w="12700" cap="flat" cmpd="sng">
            <a:solidFill>
              <a:srgbClr val="64FFDA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2000" y="1612900"/>
            <a:ext cx="355600" cy="3556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609600" y="3289300"/>
            <a:ext cx="4224020" cy="1409065"/>
          </a:xfrm>
          <a:prstGeom prst="roundRect">
            <a:avLst>
              <a:gd name="adj" fmla="val 14117"/>
            </a:avLst>
          </a:prstGeom>
          <a:solidFill>
            <a:srgbClr val="172A45">
              <a:alpha val="100000"/>
            </a:srgbClr>
          </a:solidFill>
          <a:ln w="12700" cap="flat" cmpd="sng">
            <a:solidFill>
              <a:srgbClr val="FB923C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2000" y="3568700"/>
            <a:ext cx="355600" cy="355600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5220335" y="1208405"/>
            <a:ext cx="4288790" cy="3803650"/>
            <a:chOff x="7266" y="1895"/>
            <a:chExt cx="6754" cy="5990"/>
          </a:xfrm>
        </p:grpSpPr>
        <p:sp>
          <p:nvSpPr>
            <p:cNvPr id="12" name="AutoShape 12"/>
            <p:cNvSpPr/>
            <p:nvPr/>
          </p:nvSpPr>
          <p:spPr>
            <a:xfrm>
              <a:off x="7266" y="1895"/>
              <a:ext cx="6754" cy="1571"/>
            </a:xfrm>
            <a:prstGeom prst="roundRect">
              <a:avLst>
                <a:gd name="adj" fmla="val 14117"/>
              </a:avLst>
            </a:prstGeom>
            <a:solidFill>
              <a:srgbClr val="172A45">
                <a:alpha val="100000"/>
              </a:srgbClr>
            </a:solidFill>
            <a:ln w="12700" cap="flat" cmpd="sng">
              <a:solidFill>
                <a:srgbClr val="F87171">
                  <a:alpha val="100000"/>
                </a:srgbClr>
              </a:solidFill>
              <a:prstDash val="solid"/>
              <a:round/>
            </a:ln>
          </p:spPr>
          <p:txBody>
            <a:bodyPr vert="horz" wrap="square" lIns="63500" tIns="63500" rIns="63500" bIns="63500" rtlCol="0" anchor="ctr"/>
            <a:lstStyle/>
            <a:p>
              <a:pPr algn="ctr">
                <a:defRPr/>
              </a:pPr>
            </a:p>
          </p:txBody>
        </p:sp>
        <p:pic>
          <p:nvPicPr>
            <p:cNvPr id="13" name="Picture 13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488" y="2302"/>
              <a:ext cx="517" cy="517"/>
            </a:xfrm>
            <a:prstGeom prst="rect">
              <a:avLst/>
            </a:prstGeom>
          </p:spPr>
        </p:pic>
        <p:sp>
          <p:nvSpPr>
            <p:cNvPr id="18" name="AutoShape 18"/>
            <p:cNvSpPr/>
            <p:nvPr/>
          </p:nvSpPr>
          <p:spPr>
            <a:xfrm>
              <a:off x="7266" y="4048"/>
              <a:ext cx="6754" cy="1571"/>
            </a:xfrm>
            <a:prstGeom prst="roundRect">
              <a:avLst>
                <a:gd name="adj" fmla="val 14117"/>
              </a:avLst>
            </a:prstGeom>
            <a:solidFill>
              <a:srgbClr val="172A45">
                <a:alpha val="100000"/>
              </a:srgbClr>
            </a:solidFill>
            <a:ln w="12700" cap="flat" cmpd="sng">
              <a:solidFill>
                <a:srgbClr val="38BDF8">
                  <a:alpha val="100000"/>
                </a:srgbClr>
              </a:solidFill>
              <a:prstDash val="solid"/>
              <a:round/>
            </a:ln>
          </p:spPr>
          <p:txBody>
            <a:bodyPr vert="horz" wrap="square" lIns="63500" tIns="63500" rIns="63500" bIns="63500" rtlCol="0" anchor="ctr"/>
            <a:lstStyle/>
            <a:p>
              <a:pPr algn="ctr">
                <a:defRPr/>
              </a:pPr>
            </a:p>
          </p:txBody>
        </p:sp>
        <p:pic>
          <p:nvPicPr>
            <p:cNvPr id="19" name="Picture 19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488" y="4454"/>
              <a:ext cx="517" cy="517"/>
            </a:xfrm>
            <a:prstGeom prst="rect">
              <a:avLst/>
            </a:prstGeom>
          </p:spPr>
        </p:pic>
        <p:sp>
          <p:nvSpPr>
            <p:cNvPr id="24" name="AutoShape 24"/>
            <p:cNvSpPr/>
            <p:nvPr/>
          </p:nvSpPr>
          <p:spPr>
            <a:xfrm>
              <a:off x="7266" y="6200"/>
              <a:ext cx="6754" cy="1571"/>
            </a:xfrm>
            <a:prstGeom prst="roundRect">
              <a:avLst>
                <a:gd name="adj" fmla="val 14117"/>
              </a:avLst>
            </a:prstGeom>
            <a:solidFill>
              <a:srgbClr val="172A45">
                <a:alpha val="100000"/>
              </a:srgbClr>
            </a:solidFill>
            <a:ln w="12700" cap="flat" cmpd="sng">
              <a:solidFill>
                <a:srgbClr val="4ADE80">
                  <a:alpha val="100000"/>
                </a:srgbClr>
              </a:solidFill>
              <a:prstDash val="solid"/>
              <a:round/>
            </a:ln>
          </p:spPr>
          <p:txBody>
            <a:bodyPr vert="horz" wrap="square" lIns="63500" tIns="63500" rIns="63500" bIns="63500" rtlCol="0" anchor="ctr"/>
            <a:lstStyle/>
            <a:p>
              <a:pPr algn="ctr">
                <a:defRPr/>
              </a:pPr>
            </a:p>
          </p:txBody>
        </p:sp>
        <p:pic>
          <p:nvPicPr>
            <p:cNvPr id="25" name="Picture 25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7488" y="6607"/>
              <a:ext cx="517" cy="517"/>
            </a:xfrm>
            <a:prstGeom prst="rect">
              <a:avLst/>
            </a:prstGeom>
          </p:spPr>
        </p:pic>
        <p:sp>
          <p:nvSpPr>
            <p:cNvPr id="68" name="textbox 68"/>
            <p:cNvSpPr/>
            <p:nvPr/>
          </p:nvSpPr>
          <p:spPr>
            <a:xfrm>
              <a:off x="8221" y="2100"/>
              <a:ext cx="5462" cy="578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7000"/>
                </a:lnSpc>
              </a:pPr>
              <a:endParaRPr sz="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43815" algn="l" rtl="0" eaLnBrk="0">
                <a:lnSpc>
                  <a:spcPct val="85000"/>
                </a:lnSpc>
              </a:pPr>
              <a:r>
                <a:rPr lang="en-US" sz="2000" b="1" ker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客户导向</a:t>
              </a:r>
              <a:endParaRPr lang="en-US" sz="2000" b="1" ker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34290" indent="635" algn="l" rtl="0" eaLnBrk="0">
                <a:lnSpc>
                  <a:spcPct val="94000"/>
                </a:lnSpc>
                <a:spcBef>
                  <a:spcPts val="270"/>
                </a:spcBef>
              </a:pPr>
              <a:r>
                <a:rPr sz="1200" kern="0" spc="-10" dirty="0">
                  <a:solidFill>
                    <a:schemeClr val="bg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我们始终以客户的需求为中心</a:t>
              </a:r>
              <a:r>
                <a:rPr sz="1200" kern="0" spc="-180" dirty="0">
                  <a:solidFill>
                    <a:schemeClr val="bg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200" kern="0" spc="-10" dirty="0">
                  <a:solidFill>
                    <a:schemeClr val="bg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，倾</a:t>
              </a:r>
              <a:r>
                <a:rPr sz="1200" kern="0" spc="-20" dirty="0">
                  <a:solidFill>
                    <a:schemeClr val="bg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听客户的反馈</a:t>
              </a:r>
              <a:r>
                <a:rPr sz="1200" kern="0" spc="-180" dirty="0">
                  <a:solidFill>
                    <a:schemeClr val="bg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200" kern="0" spc="-20" dirty="0">
                  <a:solidFill>
                    <a:schemeClr val="bg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，积极解决问题</a:t>
              </a:r>
              <a:r>
                <a:rPr sz="1200" kern="0" spc="-180" dirty="0">
                  <a:solidFill>
                    <a:schemeClr val="bg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200" kern="0" spc="-20" dirty="0">
                  <a:solidFill>
                    <a:schemeClr val="bg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，为客户提供</a:t>
              </a:r>
              <a:r>
                <a:rPr sz="1200" kern="0" spc="-30" dirty="0">
                  <a:solidFill>
                    <a:schemeClr val="bg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最优</a:t>
              </a:r>
              <a:r>
                <a:rPr sz="1200" kern="0" spc="-10" dirty="0">
                  <a:solidFill>
                    <a:schemeClr val="bg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质的产品和服务。</a:t>
              </a:r>
              <a:endParaRPr sz="1200" kern="0" spc="-1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34290" indent="635" algn="l" rtl="0" eaLnBrk="0">
                <a:lnSpc>
                  <a:spcPct val="94000"/>
                </a:lnSpc>
                <a:spcBef>
                  <a:spcPts val="270"/>
                </a:spcBef>
              </a:pPr>
              <a:endParaRPr sz="1200" kern="0" spc="-1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34290" indent="635" algn="l" rtl="0" eaLnBrk="0">
                <a:lnSpc>
                  <a:spcPct val="94000"/>
                </a:lnSpc>
                <a:spcBef>
                  <a:spcPts val="270"/>
                </a:spcBef>
              </a:pPr>
              <a:endParaRPr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80000"/>
                </a:lnSpc>
              </a:pPr>
              <a:endParaRPr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39370" algn="l" rtl="0" eaLnBrk="0">
                <a:lnSpc>
                  <a:spcPct val="85000"/>
                </a:lnSpc>
                <a:spcBef>
                  <a:spcPts val="520"/>
                </a:spcBef>
              </a:pPr>
              <a:r>
                <a:rPr lang="en-US" sz="2000" b="1" ker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激情奉献</a:t>
              </a:r>
              <a:endParaRPr lang="en-US" sz="2000" b="1" ker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59690" indent="1270" algn="l" rtl="0" eaLnBrk="0">
                <a:lnSpc>
                  <a:spcPct val="136000"/>
                </a:lnSpc>
                <a:spcBef>
                  <a:spcPts val="180"/>
                </a:spcBef>
              </a:pPr>
              <a:r>
                <a:rPr sz="1200" kern="0" spc="-10" dirty="0">
                  <a:solidFill>
                    <a:schemeClr val="bg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我们对工业视觉技术充满热情和奉</a:t>
              </a:r>
              <a:r>
                <a:rPr sz="1200" kern="0" spc="-20" dirty="0">
                  <a:solidFill>
                    <a:schemeClr val="bg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献</a:t>
              </a:r>
              <a:r>
                <a:rPr sz="1200" kern="0" spc="-180" dirty="0">
                  <a:solidFill>
                    <a:schemeClr val="bg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200" kern="0" spc="-20" dirty="0">
                  <a:solidFill>
                    <a:schemeClr val="bg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，不</a:t>
              </a:r>
              <a:r>
                <a:rPr sz="1200" kern="0" spc="-10" dirty="0">
                  <a:solidFill>
                    <a:schemeClr val="bg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断学习、不断探索</a:t>
              </a:r>
              <a:r>
                <a:rPr sz="1200" kern="0" spc="-180" dirty="0">
                  <a:solidFill>
                    <a:schemeClr val="bg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200" kern="0" spc="-10" dirty="0">
                  <a:solidFill>
                    <a:schemeClr val="bg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，为实现公司的</a:t>
              </a:r>
              <a:r>
                <a:rPr sz="1200" kern="0" spc="-20" dirty="0">
                  <a:solidFill>
                    <a:schemeClr val="bg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使命和</a:t>
              </a:r>
              <a:r>
                <a:rPr sz="1200" kern="0" spc="-10" dirty="0">
                  <a:solidFill>
                    <a:schemeClr val="bg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愿景全力以赴。</a:t>
              </a:r>
              <a:endParaRPr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08000"/>
                </a:lnSpc>
              </a:pPr>
              <a:endParaRPr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08000"/>
                </a:lnSpc>
              </a:pPr>
              <a:endParaRPr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08000"/>
                </a:lnSpc>
              </a:pPr>
              <a:endParaRPr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29210" algn="l" rtl="0" eaLnBrk="0">
                <a:lnSpc>
                  <a:spcPct val="86000"/>
                </a:lnSpc>
                <a:spcBef>
                  <a:spcPts val="520"/>
                </a:spcBef>
              </a:pPr>
              <a:r>
                <a:rPr lang="en-US" sz="2000" b="1" ker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社会责任</a:t>
              </a:r>
              <a:endParaRPr lang="en-US" sz="2000" b="1" ker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12700" algn="l" rtl="0" eaLnBrk="0">
                <a:lnSpc>
                  <a:spcPct val="136000"/>
                </a:lnSpc>
                <a:spcBef>
                  <a:spcPts val="145"/>
                </a:spcBef>
              </a:pPr>
              <a:r>
                <a:rPr sz="1200" kern="0" spc="-10" dirty="0">
                  <a:solidFill>
                    <a:schemeClr val="bg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我们关注工业领域的可持续发展</a:t>
              </a:r>
              <a:r>
                <a:rPr sz="1200" kern="0" spc="-180" dirty="0">
                  <a:solidFill>
                    <a:schemeClr val="bg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200" kern="0" spc="-10" dirty="0">
                  <a:solidFill>
                    <a:schemeClr val="bg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，</a:t>
              </a:r>
              <a:r>
                <a:rPr sz="1200" kern="0" spc="-20" dirty="0">
                  <a:solidFill>
                    <a:schemeClr val="bg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积极践</a:t>
              </a:r>
              <a:r>
                <a:rPr sz="1200" kern="0" spc="-10" dirty="0">
                  <a:solidFill>
                    <a:schemeClr val="bg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行企业社会责任</a:t>
              </a:r>
              <a:r>
                <a:rPr sz="1200" kern="0" spc="-170" dirty="0">
                  <a:solidFill>
                    <a:schemeClr val="bg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200" kern="0" spc="-10" dirty="0">
                  <a:solidFill>
                    <a:schemeClr val="bg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，致力于为社会</a:t>
              </a:r>
              <a:r>
                <a:rPr sz="1200" kern="0" spc="-20" dirty="0">
                  <a:solidFill>
                    <a:schemeClr val="bg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和环境做</a:t>
              </a:r>
              <a:r>
                <a:rPr sz="1200" kern="0" spc="-10" dirty="0">
                  <a:solidFill>
                    <a:schemeClr val="bg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出积极的贡献。</a:t>
              </a:r>
              <a:endParaRPr sz="1200" kern="0" spc="-1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70" name="textbox 70"/>
          <p:cNvSpPr/>
          <p:nvPr/>
        </p:nvSpPr>
        <p:spPr>
          <a:xfrm>
            <a:off x="1276350" y="1466850"/>
            <a:ext cx="3252470" cy="34010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r>
              <a:rPr lang="en-US" sz="2000" b="1" ker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技术创新</a:t>
            </a:r>
            <a:endParaRPr lang="en-US" sz="2000" b="1" ker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7145" indent="-5080" algn="l" rtl="0" eaLnBrk="0">
              <a:lnSpc>
                <a:spcPct val="136000"/>
              </a:lnSpc>
              <a:spcBef>
                <a:spcPts val="810"/>
              </a:spcBef>
            </a:pPr>
            <a:r>
              <a:rPr sz="1200" kern="0" spc="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我们致力于在工业视觉领域推动技</a:t>
            </a:r>
            <a:r>
              <a:rPr sz="1200" kern="0" spc="-1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术的不</a:t>
            </a:r>
            <a:r>
              <a:rPr sz="1200" kern="0" spc="-2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断创新</a:t>
            </a:r>
            <a:r>
              <a:rPr sz="1200" kern="0" spc="-18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-2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，不断挑战传统</a:t>
            </a:r>
            <a:r>
              <a:rPr sz="1200" kern="0" spc="-17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-3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，寻求新的突破</a:t>
            </a:r>
            <a:r>
              <a:rPr sz="1200" kern="0" spc="-17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-3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200" kern="0" spc="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以提升客户的生产效</a:t>
            </a:r>
            <a:r>
              <a:rPr sz="1200" kern="0" spc="-1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率和产品质量。</a:t>
            </a:r>
            <a:endParaRPr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4000"/>
              </a:lnSpc>
            </a:pPr>
            <a:r>
              <a:rPr lang="en-US" sz="2000" b="1" ker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团队合作</a:t>
            </a:r>
            <a:endParaRPr sz="17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33000"/>
              </a:lnSpc>
              <a:spcBef>
                <a:spcPts val="175"/>
              </a:spcBef>
            </a:pPr>
            <a:r>
              <a:rPr sz="1200" kern="0" spc="-2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我们珍视团队合作的力量</a:t>
            </a:r>
            <a:r>
              <a:rPr sz="1200" kern="0" spc="-19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-2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，鼓励员工之</a:t>
            </a:r>
            <a:r>
              <a:rPr sz="1200" kern="0" spc="-3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间</a:t>
            </a:r>
            <a:r>
              <a:rPr sz="1200" kern="0" spc="-4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的合作与交流</a:t>
            </a:r>
            <a:r>
              <a:rPr sz="1200" kern="0" spc="-15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-4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，共同解决问题</a:t>
            </a:r>
            <a:r>
              <a:rPr sz="1200" kern="0" spc="-18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-4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，共享成功，</a:t>
            </a:r>
            <a:r>
              <a:rPr sz="1200" kern="0" spc="-2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共同成长。</a:t>
            </a:r>
            <a:endParaRPr sz="1200" kern="0" spc="-20" dirty="0">
              <a:solidFill>
                <a:schemeClr val="bg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92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0800000">
            <a:off x="0" y="0"/>
            <a:ext cx="10153015" cy="571436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0" y="266065"/>
            <a:ext cx="863600" cy="824230"/>
          </a:xfrm>
          <a:prstGeom prst="rect">
            <a:avLst/>
          </a:prstGeom>
        </p:spPr>
      </p:pic>
      <p:sp>
        <p:nvSpPr>
          <p:cNvPr id="36" name="textbox 36"/>
          <p:cNvSpPr/>
          <p:nvPr/>
        </p:nvSpPr>
        <p:spPr>
          <a:xfrm>
            <a:off x="687070" y="4780280"/>
            <a:ext cx="9165590" cy="2520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2000"/>
              </a:lnSpc>
              <a:buClrTx/>
              <a:buSzTx/>
              <a:buFontTx/>
            </a:pPr>
            <a:r>
              <a:rPr sz="1400" kern="0" spc="7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丰富的机器视觉项目评估实验经验，</a:t>
            </a:r>
            <a:endParaRPr sz="1400" kern="0" spc="70" dirty="0">
              <a:solidFill>
                <a:schemeClr val="bg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 rtl="0" eaLnBrk="0">
              <a:lnSpc>
                <a:spcPct val="102000"/>
              </a:lnSpc>
              <a:buClrTx/>
              <a:buSzTx/>
              <a:buFontTx/>
            </a:pPr>
            <a:r>
              <a:rPr sz="1400" kern="0" spc="7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致力于提高工业设备的自动化水平并实现成本效益。</a:t>
            </a:r>
            <a:r>
              <a:rPr sz="1400" kern="0" spc="7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             </a:t>
            </a:r>
            <a:endParaRPr sz="1400" kern="0" spc="70" dirty="0">
              <a:solidFill>
                <a:schemeClr val="bg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0" name="picture 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994647" y="2191894"/>
            <a:ext cx="510540" cy="135635"/>
          </a:xfrm>
          <a:prstGeom prst="rect">
            <a:avLst/>
          </a:prstGeom>
        </p:spPr>
      </p:pic>
      <p:pic>
        <p:nvPicPr>
          <p:cNvPr id="3" name="picture 8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7741666" y="2645918"/>
            <a:ext cx="2057400" cy="1450847"/>
          </a:xfrm>
          <a:prstGeom prst="rect">
            <a:avLst/>
          </a:prstGeom>
        </p:spPr>
      </p:pic>
      <p:sp>
        <p:nvSpPr>
          <p:cNvPr id="88" name="textbox 88"/>
          <p:cNvSpPr/>
          <p:nvPr/>
        </p:nvSpPr>
        <p:spPr>
          <a:xfrm>
            <a:off x="5864511" y="4329608"/>
            <a:ext cx="3193414" cy="10077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r" rtl="0" eaLnBrk="0">
              <a:lnSpc>
                <a:spcPct val="81000"/>
              </a:lnSpc>
            </a:pPr>
            <a:endParaRPr sz="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52705" algn="r" rtl="0" eaLnBrk="0">
              <a:lnSpc>
                <a:spcPct val="85000"/>
              </a:lnSpc>
            </a:pPr>
            <a:r>
              <a:rPr sz="5300" kern="0" spc="-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合作客户</a:t>
            </a:r>
            <a:endParaRPr sz="5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r" rtl="0" eaLnBrk="0">
              <a:lnSpc>
                <a:spcPct val="77000"/>
              </a:lnSpc>
              <a:spcBef>
                <a:spcPts val="485"/>
              </a:spcBef>
            </a:pPr>
            <a:r>
              <a:rPr sz="2000" kern="0" spc="-1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COOPERAT IVE CUSTOMERS</a:t>
            </a:r>
            <a:endParaRPr sz="2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92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35000" y="330623"/>
            <a:ext cx="8890000" cy="529167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i="0" u="none" strike="noStrike" kern="0">
                <a:solidFill>
                  <a:srgbClr val="64FF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合作</a:t>
            </a:r>
            <a:r>
              <a:rPr lang="zh-CN" altLang="en-US" sz="2400" b="1" i="0" u="none" strike="noStrike" kern="0">
                <a:solidFill>
                  <a:srgbClr val="64FF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客户</a:t>
            </a:r>
            <a:endParaRPr lang="zh-CN" altLang="en-US" sz="2400" b="1" i="0" u="none" strike="noStrike" kern="0">
              <a:solidFill>
                <a:srgbClr val="64FFD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54" name="path 54"/>
          <p:cNvSpPr/>
          <p:nvPr/>
        </p:nvSpPr>
        <p:spPr>
          <a:xfrm>
            <a:off x="607187" y="987043"/>
            <a:ext cx="8901684" cy="16764"/>
          </a:xfrm>
          <a:custGeom>
            <a:avLst/>
            <a:gdLst/>
            <a:ahLst/>
            <a:cxnLst/>
            <a:rect l="0" t="0" r="0" b="0"/>
            <a:pathLst>
              <a:path w="14018" h="26">
                <a:moveTo>
                  <a:pt x="0" y="0"/>
                </a:moveTo>
                <a:lnTo>
                  <a:pt x="14018" y="0"/>
                </a:lnTo>
                <a:lnTo>
                  <a:pt x="14018" y="26"/>
                </a:lnTo>
                <a:lnTo>
                  <a:pt x="0" y="26"/>
                </a:lnTo>
                <a:lnTo>
                  <a:pt x="0" y="0"/>
                </a:lnTo>
                <a:close/>
              </a:path>
            </a:pathLst>
          </a:custGeom>
          <a:solidFill>
            <a:srgbClr val="64FFDA"/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08440" y="127635"/>
            <a:ext cx="767080" cy="732155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607060" y="1270635"/>
            <a:ext cx="8902700" cy="4086225"/>
          </a:xfrm>
          <a:prstGeom prst="roundRect">
            <a:avLst>
              <a:gd name="adj" fmla="val 7474"/>
            </a:avLst>
          </a:prstGeom>
          <a:solidFill>
            <a:schemeClr val="bg1"/>
          </a:solidFill>
          <a:ln w="12700" cap="flat" cmpd="sng">
            <a:solidFill>
              <a:srgbClr val="64FFDA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98" name="picture 9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40435" y="1349375"/>
            <a:ext cx="8235950" cy="392938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92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0800000">
            <a:off x="0" y="0"/>
            <a:ext cx="10153015" cy="571436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0" y="266065"/>
            <a:ext cx="863600" cy="824230"/>
          </a:xfrm>
          <a:prstGeom prst="rect">
            <a:avLst/>
          </a:prstGeom>
        </p:spPr>
      </p:pic>
      <p:sp>
        <p:nvSpPr>
          <p:cNvPr id="36" name="textbox 36"/>
          <p:cNvSpPr/>
          <p:nvPr/>
        </p:nvSpPr>
        <p:spPr>
          <a:xfrm>
            <a:off x="687070" y="4780280"/>
            <a:ext cx="9165590" cy="2520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marL="22225" algn="l" rtl="0" eaLnBrk="0">
              <a:lnSpc>
                <a:spcPct val="77000"/>
              </a:lnSpc>
              <a:spcBef>
                <a:spcPts val="5"/>
              </a:spcBef>
            </a:pPr>
            <a:r>
              <a:rPr sz="1400" kern="0" spc="7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缺陷检测//OCR字符识别//尺寸测量//定位抓取//颜色提取 · · ·</a:t>
            </a:r>
            <a:r>
              <a:rPr sz="1400" kern="0" spc="7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             </a:t>
            </a:r>
            <a:endParaRPr sz="1400" kern="0" spc="70" dirty="0">
              <a:solidFill>
                <a:schemeClr val="bg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0" name="picture 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994647" y="2191894"/>
            <a:ext cx="510540" cy="135635"/>
          </a:xfrm>
          <a:prstGeom prst="rect">
            <a:avLst/>
          </a:prstGeom>
        </p:spPr>
      </p:pic>
      <p:pic>
        <p:nvPicPr>
          <p:cNvPr id="4" name="picture 1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7742174" y="2646173"/>
            <a:ext cx="2043684" cy="1450847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729605" y="4329430"/>
            <a:ext cx="3328035" cy="11461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12700" algn="r" rtl="0" eaLnBrk="0">
              <a:lnSpc>
                <a:spcPct val="85000"/>
              </a:lnSpc>
            </a:pPr>
            <a:r>
              <a:rPr sz="5300" kern="0" spc="-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成功案例</a:t>
            </a:r>
            <a:endParaRPr sz="5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15570" algn="r" rtl="0" eaLnBrk="0">
              <a:lnSpc>
                <a:spcPct val="77000"/>
              </a:lnSpc>
              <a:spcBef>
                <a:spcPts val="975"/>
              </a:spcBef>
            </a:pPr>
            <a:r>
              <a:rPr sz="2000" kern="0" spc="-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SUCCESS STORIES</a:t>
            </a:r>
            <a:endParaRPr lang="zh-CN" altLang="en-US" sz="2000" kern="0" spc="-70" dirty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92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9"/>
          <p:cNvSpPr/>
          <p:nvPr/>
        </p:nvSpPr>
        <p:spPr>
          <a:xfrm>
            <a:off x="607060" y="1270635"/>
            <a:ext cx="8902700" cy="4086225"/>
          </a:xfrm>
          <a:prstGeom prst="roundRect">
            <a:avLst>
              <a:gd name="adj" fmla="val 7474"/>
            </a:avLst>
          </a:prstGeom>
          <a:solidFill>
            <a:schemeClr val="bg1"/>
          </a:solidFill>
          <a:ln w="12700" cap="flat" cmpd="sng">
            <a:solidFill>
              <a:srgbClr val="64FFDA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2" name="AutoShape 2"/>
          <p:cNvSpPr/>
          <p:nvPr/>
        </p:nvSpPr>
        <p:spPr>
          <a:xfrm>
            <a:off x="635000" y="330623"/>
            <a:ext cx="8890000" cy="529167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i="0" u="none" strike="noStrike" kern="0">
                <a:solidFill>
                  <a:srgbClr val="64FF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相关</a:t>
            </a:r>
            <a:r>
              <a:rPr lang="zh-CN" altLang="en-US" sz="2400" b="1" i="0" u="none" strike="noStrike" kern="0">
                <a:solidFill>
                  <a:srgbClr val="64FF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行业</a:t>
            </a:r>
            <a:endParaRPr lang="zh-CN" altLang="en-US" sz="2400" b="1" i="0" u="none" strike="noStrike" kern="0">
              <a:solidFill>
                <a:srgbClr val="64FFD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54" name="path 54"/>
          <p:cNvSpPr/>
          <p:nvPr/>
        </p:nvSpPr>
        <p:spPr>
          <a:xfrm>
            <a:off x="607187" y="987043"/>
            <a:ext cx="8901684" cy="16764"/>
          </a:xfrm>
          <a:custGeom>
            <a:avLst/>
            <a:gdLst/>
            <a:ahLst/>
            <a:cxnLst/>
            <a:rect l="0" t="0" r="0" b="0"/>
            <a:pathLst>
              <a:path w="14018" h="26">
                <a:moveTo>
                  <a:pt x="0" y="0"/>
                </a:moveTo>
                <a:lnTo>
                  <a:pt x="14018" y="0"/>
                </a:lnTo>
                <a:lnTo>
                  <a:pt x="14018" y="26"/>
                </a:lnTo>
                <a:lnTo>
                  <a:pt x="0" y="26"/>
                </a:lnTo>
                <a:lnTo>
                  <a:pt x="0" y="0"/>
                </a:lnTo>
                <a:close/>
              </a:path>
            </a:pathLst>
          </a:custGeom>
          <a:solidFill>
            <a:srgbClr val="64FFDA"/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>
              <a:solidFill>
                <a:schemeClr val="tx1"/>
              </a:solidFill>
              <a:cs typeface="微软雅黑" panose="020B0503020204020204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08440" y="127635"/>
            <a:ext cx="767080" cy="732155"/>
          </a:xfrm>
          <a:prstGeom prst="rect">
            <a:avLst/>
          </a:prstGeom>
        </p:spPr>
      </p:pic>
      <p:pic>
        <p:nvPicPr>
          <p:cNvPr id="116" name="picture 1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685686" y="2820374"/>
            <a:ext cx="805253" cy="855935"/>
          </a:xfrm>
          <a:prstGeom prst="rect">
            <a:avLst/>
          </a:prstGeom>
        </p:spPr>
      </p:pic>
      <p:pic>
        <p:nvPicPr>
          <p:cNvPr id="118" name="picture 1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570537" y="4112514"/>
            <a:ext cx="821845" cy="829817"/>
          </a:xfrm>
          <a:prstGeom prst="rect">
            <a:avLst/>
          </a:prstGeom>
        </p:spPr>
      </p:pic>
      <p:pic>
        <p:nvPicPr>
          <p:cNvPr id="120" name="picture 1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021095" y="4140225"/>
            <a:ext cx="885024" cy="710512"/>
          </a:xfrm>
          <a:prstGeom prst="rect">
            <a:avLst/>
          </a:prstGeom>
        </p:spPr>
      </p:pic>
      <p:pic>
        <p:nvPicPr>
          <p:cNvPr id="122" name="picture 1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3233386" y="2610383"/>
            <a:ext cx="658929" cy="919683"/>
          </a:xfrm>
          <a:prstGeom prst="rect">
            <a:avLst/>
          </a:prstGeom>
        </p:spPr>
      </p:pic>
      <p:pic>
        <p:nvPicPr>
          <p:cNvPr id="124" name="picture 1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4712970" y="4169409"/>
            <a:ext cx="775334" cy="775334"/>
          </a:xfrm>
          <a:prstGeom prst="rect">
            <a:avLst/>
          </a:prstGeom>
        </p:spPr>
      </p:pic>
      <p:pic>
        <p:nvPicPr>
          <p:cNvPr id="128" name="picture 12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4725551" y="1371123"/>
            <a:ext cx="780017" cy="704532"/>
          </a:xfrm>
          <a:prstGeom prst="rect">
            <a:avLst/>
          </a:prstGeom>
        </p:spPr>
      </p:pic>
      <p:pic>
        <p:nvPicPr>
          <p:cNvPr id="130" name="picture 13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302620" y="4181915"/>
            <a:ext cx="725313" cy="750324"/>
          </a:xfrm>
          <a:prstGeom prst="rect">
            <a:avLst/>
          </a:prstGeom>
        </p:spPr>
      </p:pic>
      <p:pic>
        <p:nvPicPr>
          <p:cNvPr id="132" name="picture 13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6346217" y="1360686"/>
            <a:ext cx="668918" cy="792598"/>
          </a:xfrm>
          <a:prstGeom prst="rect">
            <a:avLst/>
          </a:prstGeom>
        </p:spPr>
      </p:pic>
      <p:pic>
        <p:nvPicPr>
          <p:cNvPr id="134" name="picture 13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1658024" y="2750065"/>
            <a:ext cx="679370" cy="780018"/>
          </a:xfrm>
          <a:prstGeom prst="rect">
            <a:avLst/>
          </a:prstGeom>
        </p:spPr>
      </p:pic>
      <p:pic>
        <p:nvPicPr>
          <p:cNvPr id="136" name="picture 13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4744094" y="2872581"/>
            <a:ext cx="702446" cy="707159"/>
          </a:xfrm>
          <a:prstGeom prst="rect">
            <a:avLst/>
          </a:prstGeom>
        </p:spPr>
      </p:pic>
      <p:pic>
        <p:nvPicPr>
          <p:cNvPr id="138" name="picture 13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1607700" y="1448752"/>
            <a:ext cx="780018" cy="616465"/>
          </a:xfrm>
          <a:prstGeom prst="rect">
            <a:avLst/>
          </a:prstGeom>
        </p:spPr>
      </p:pic>
      <p:pic>
        <p:nvPicPr>
          <p:cNvPr id="140" name="picture 14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6382702" y="2820471"/>
            <a:ext cx="600075" cy="775096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3267273" y="1360686"/>
            <a:ext cx="578723" cy="792598"/>
          </a:xfrm>
          <a:prstGeom prst="rect">
            <a:avLst/>
          </a:prstGeom>
        </p:spPr>
      </p:pic>
      <p:pic>
        <p:nvPicPr>
          <p:cNvPr id="144" name="picture 14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7841351" y="1360686"/>
            <a:ext cx="532657" cy="792598"/>
          </a:xfrm>
          <a:prstGeom prst="rect">
            <a:avLst/>
          </a:prstGeom>
        </p:spPr>
      </p:pic>
      <p:pic>
        <p:nvPicPr>
          <p:cNvPr id="146" name="picture 146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7837729" y="4052971"/>
            <a:ext cx="468146" cy="822791"/>
          </a:xfrm>
          <a:prstGeom prst="rect">
            <a:avLst/>
          </a:prstGeom>
        </p:spPr>
      </p:pic>
      <p:sp>
        <p:nvSpPr>
          <p:cNvPr id="148" name="textbox 148"/>
          <p:cNvSpPr/>
          <p:nvPr/>
        </p:nvSpPr>
        <p:spPr>
          <a:xfrm>
            <a:off x="2855957" y="5023536"/>
            <a:ext cx="1584325" cy="2495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86000"/>
              </a:lnSpc>
            </a:pPr>
            <a:r>
              <a:rPr sz="1700" kern="0" spc="50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机械臂定位引导</a:t>
            </a:r>
            <a:endParaRPr sz="1700" kern="0" spc="50" dirty="0">
              <a:solidFill>
                <a:schemeClr val="tx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2" name="textbox 152"/>
          <p:cNvSpPr/>
          <p:nvPr/>
        </p:nvSpPr>
        <p:spPr>
          <a:xfrm>
            <a:off x="6293313" y="3629559"/>
            <a:ext cx="913764" cy="2463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700" kern="0" spc="40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生活用品</a:t>
            </a:r>
            <a:endParaRPr sz="1700" kern="0" spc="40" dirty="0">
              <a:solidFill>
                <a:schemeClr val="tx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4" name="textbox 154"/>
          <p:cNvSpPr/>
          <p:nvPr/>
        </p:nvSpPr>
        <p:spPr>
          <a:xfrm>
            <a:off x="6222068" y="2227390"/>
            <a:ext cx="913130" cy="247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86000"/>
              </a:lnSpc>
            </a:pPr>
            <a:r>
              <a:rPr sz="1700" kern="0" spc="40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服装拉链</a:t>
            </a:r>
            <a:endParaRPr sz="1700" kern="0" spc="40" dirty="0">
              <a:solidFill>
                <a:schemeClr val="tx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6" name="textbox 156"/>
          <p:cNvSpPr/>
          <p:nvPr/>
        </p:nvSpPr>
        <p:spPr>
          <a:xfrm>
            <a:off x="1539833" y="3622726"/>
            <a:ext cx="913130" cy="2495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86000"/>
              </a:lnSpc>
            </a:pPr>
            <a:r>
              <a:rPr sz="1700" kern="0" spc="40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物流包装</a:t>
            </a:r>
            <a:endParaRPr sz="1700" kern="0" spc="40" dirty="0">
              <a:solidFill>
                <a:schemeClr val="tx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8" name="textbox 158"/>
          <p:cNvSpPr/>
          <p:nvPr/>
        </p:nvSpPr>
        <p:spPr>
          <a:xfrm>
            <a:off x="4656794" y="5013859"/>
            <a:ext cx="913130" cy="2489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86000"/>
              </a:lnSpc>
            </a:pPr>
            <a:r>
              <a:rPr sz="1700" kern="0" spc="40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低压电器</a:t>
            </a:r>
            <a:endParaRPr sz="1700" kern="0" spc="40" dirty="0">
              <a:solidFill>
                <a:schemeClr val="tx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0" name="textbox 160"/>
          <p:cNvSpPr/>
          <p:nvPr/>
        </p:nvSpPr>
        <p:spPr>
          <a:xfrm>
            <a:off x="1539579" y="2225574"/>
            <a:ext cx="913130" cy="2489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86000"/>
              </a:lnSpc>
            </a:pPr>
            <a:r>
              <a:rPr sz="1700" kern="0" spc="40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汽车制造</a:t>
            </a:r>
            <a:endParaRPr sz="1700" kern="0" spc="40" dirty="0">
              <a:solidFill>
                <a:schemeClr val="tx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2" name="textbox 162"/>
          <p:cNvSpPr/>
          <p:nvPr/>
        </p:nvSpPr>
        <p:spPr>
          <a:xfrm>
            <a:off x="7660164" y="3626930"/>
            <a:ext cx="905510" cy="2495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86000"/>
              </a:lnSpc>
            </a:pPr>
            <a:r>
              <a:rPr sz="1700" kern="0" spc="20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家居装修</a:t>
            </a:r>
            <a:endParaRPr sz="1700" kern="0" spc="20" dirty="0">
              <a:solidFill>
                <a:schemeClr val="tx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4" name="textbox 164"/>
          <p:cNvSpPr/>
          <p:nvPr/>
        </p:nvSpPr>
        <p:spPr>
          <a:xfrm>
            <a:off x="3040051" y="2225485"/>
            <a:ext cx="895350" cy="247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86000"/>
              </a:lnSpc>
            </a:pPr>
            <a:r>
              <a:rPr sz="1700" kern="0" spc="0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医疗器械</a:t>
            </a:r>
            <a:endParaRPr sz="1700" kern="0" spc="0" dirty="0">
              <a:solidFill>
                <a:schemeClr val="tx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6" name="textbox 166"/>
          <p:cNvSpPr/>
          <p:nvPr/>
        </p:nvSpPr>
        <p:spPr>
          <a:xfrm>
            <a:off x="7671118" y="5024653"/>
            <a:ext cx="887094" cy="2470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700" kern="0" spc="-10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电池制造</a:t>
            </a:r>
            <a:endParaRPr sz="1700" kern="0" spc="-10" dirty="0">
              <a:solidFill>
                <a:schemeClr val="tx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8" name="textbox 168"/>
          <p:cNvSpPr/>
          <p:nvPr/>
        </p:nvSpPr>
        <p:spPr>
          <a:xfrm>
            <a:off x="6286748" y="5013376"/>
            <a:ext cx="875030" cy="2489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86000"/>
              </a:lnSpc>
            </a:pPr>
            <a:r>
              <a:rPr sz="1700" kern="0" spc="-30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家用电器</a:t>
            </a:r>
            <a:endParaRPr sz="1700" kern="0" spc="-30" dirty="0">
              <a:solidFill>
                <a:schemeClr val="tx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2" name="textbox 172"/>
          <p:cNvSpPr/>
          <p:nvPr/>
        </p:nvSpPr>
        <p:spPr>
          <a:xfrm>
            <a:off x="4736465" y="2223770"/>
            <a:ext cx="904240" cy="2463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700" kern="0" spc="10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3C电子</a:t>
            </a:r>
            <a:endParaRPr sz="1700" kern="0" spc="10" dirty="0">
              <a:solidFill>
                <a:schemeClr val="tx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4" name="textbox 174"/>
          <p:cNvSpPr/>
          <p:nvPr/>
        </p:nvSpPr>
        <p:spPr>
          <a:xfrm>
            <a:off x="1686140" y="5012588"/>
            <a:ext cx="683259" cy="2457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700" kern="0" spc="20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半导体</a:t>
            </a:r>
            <a:endParaRPr sz="1700" kern="0" spc="20" dirty="0">
              <a:solidFill>
                <a:schemeClr val="tx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6" name="textbox 176"/>
          <p:cNvSpPr/>
          <p:nvPr/>
        </p:nvSpPr>
        <p:spPr>
          <a:xfrm>
            <a:off x="4830906" y="3619310"/>
            <a:ext cx="567055" cy="2489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86000"/>
              </a:lnSpc>
            </a:pPr>
            <a:r>
              <a:rPr sz="1700" kern="0" spc="-30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钢</a:t>
            </a:r>
            <a:r>
              <a:rPr sz="1700" kern="0" spc="100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-30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铁</a:t>
            </a:r>
            <a:endParaRPr sz="1700" kern="0" spc="-30" dirty="0">
              <a:solidFill>
                <a:schemeClr val="tx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8" name="textbox 178"/>
          <p:cNvSpPr/>
          <p:nvPr/>
        </p:nvSpPr>
        <p:spPr>
          <a:xfrm>
            <a:off x="3281397" y="3624390"/>
            <a:ext cx="560705" cy="2470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700" kern="0" spc="-50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纺</a:t>
            </a:r>
            <a:r>
              <a:rPr sz="1700" kern="0" spc="120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-50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织</a:t>
            </a:r>
            <a:endParaRPr sz="1700" kern="0" spc="-50" dirty="0">
              <a:solidFill>
                <a:schemeClr val="tx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0" name="textbox 180"/>
          <p:cNvSpPr/>
          <p:nvPr/>
        </p:nvSpPr>
        <p:spPr>
          <a:xfrm>
            <a:off x="7836068" y="2230018"/>
            <a:ext cx="556894" cy="247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86000"/>
              </a:lnSpc>
            </a:pPr>
            <a:r>
              <a:rPr sz="1700" kern="0" spc="-60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五</a:t>
            </a:r>
            <a:r>
              <a:rPr sz="1700" kern="0" spc="100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-60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金</a:t>
            </a:r>
            <a:endParaRPr sz="1700" kern="0" spc="-60" dirty="0">
              <a:solidFill>
                <a:schemeClr val="tx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92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35000" y="330623"/>
            <a:ext cx="8890000" cy="529167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i="0" u="none" strike="noStrike" kern="0">
                <a:solidFill>
                  <a:srgbClr val="64FF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汽车制造类</a:t>
            </a:r>
            <a:r>
              <a:rPr lang="zh-CN" altLang="en-US" sz="2400" b="1" i="0" u="none" strike="noStrike" kern="0">
                <a:solidFill>
                  <a:srgbClr val="64FF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产品</a:t>
            </a:r>
            <a:endParaRPr lang="zh-CN" altLang="en-US" sz="2400" b="1" i="0" u="none" strike="noStrike" kern="0">
              <a:solidFill>
                <a:srgbClr val="64FFD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54" name="path 54"/>
          <p:cNvSpPr/>
          <p:nvPr/>
        </p:nvSpPr>
        <p:spPr>
          <a:xfrm>
            <a:off x="607187" y="987043"/>
            <a:ext cx="8901684" cy="16764"/>
          </a:xfrm>
          <a:custGeom>
            <a:avLst/>
            <a:gdLst/>
            <a:ahLst/>
            <a:cxnLst/>
            <a:rect l="0" t="0" r="0" b="0"/>
            <a:pathLst>
              <a:path w="14018" h="26">
                <a:moveTo>
                  <a:pt x="0" y="0"/>
                </a:moveTo>
                <a:lnTo>
                  <a:pt x="14018" y="0"/>
                </a:lnTo>
                <a:lnTo>
                  <a:pt x="14018" y="26"/>
                </a:lnTo>
                <a:lnTo>
                  <a:pt x="0" y="26"/>
                </a:lnTo>
                <a:lnTo>
                  <a:pt x="0" y="0"/>
                </a:lnTo>
                <a:close/>
              </a:path>
            </a:pathLst>
          </a:custGeom>
          <a:solidFill>
            <a:srgbClr val="64FFDA"/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08440" y="127635"/>
            <a:ext cx="767080" cy="732155"/>
          </a:xfrm>
          <a:prstGeom prst="rect">
            <a:avLst/>
          </a:prstGeom>
        </p:spPr>
      </p:pic>
      <p:sp>
        <p:nvSpPr>
          <p:cNvPr id="186" name="textbox 186"/>
          <p:cNvSpPr/>
          <p:nvPr/>
        </p:nvSpPr>
        <p:spPr>
          <a:xfrm>
            <a:off x="635022" y="1330033"/>
            <a:ext cx="3336925" cy="14306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86000"/>
              </a:lnSpc>
            </a:pPr>
            <a:r>
              <a:rPr lang="en-US" sz="2000" b="1" kern="0">
                <a:solidFill>
                  <a:srgbClr val="64FF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汽车裁片检测项目</a:t>
            </a:r>
            <a:endParaRPr lang="en-US" sz="2000" b="1" kern="0">
              <a:solidFill>
                <a:srgbClr val="64FFD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12000"/>
              </a:lnSpc>
            </a:pPr>
            <a:endParaRPr sz="1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92710" algn="l" rtl="0" eaLnBrk="0">
              <a:lnSpc>
                <a:spcPct val="90000"/>
              </a:lnSpc>
              <a:spcBef>
                <a:spcPts val="575"/>
              </a:spcBef>
            </a:pPr>
            <a:r>
              <a:rPr sz="1900" kern="0" spc="-12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·计数累加</a:t>
            </a:r>
            <a:endParaRPr sz="19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92710" algn="l" rtl="0" eaLnBrk="0">
              <a:lnSpc>
                <a:spcPct val="90000"/>
              </a:lnSpc>
              <a:spcBef>
                <a:spcPts val="375"/>
              </a:spcBef>
            </a:pPr>
            <a:r>
              <a:rPr sz="1900" kern="0" spc="-12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·替代人工</a:t>
            </a:r>
            <a:endParaRPr sz="19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ts val="2420"/>
              </a:lnSpc>
              <a:spcBef>
                <a:spcPts val="185"/>
              </a:spcBef>
            </a:pPr>
            <a:r>
              <a:rPr lang="en-US" sz="1900" kern="0" spc="-13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1900" kern="0" spc="-13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·约 1s 检测节拍（累加200张）</a:t>
            </a:r>
            <a:endParaRPr sz="1900" kern="0" spc="-130" dirty="0">
              <a:solidFill>
                <a:schemeClr val="bg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88" name="picture 18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35000" y="3026410"/>
            <a:ext cx="4150995" cy="2335530"/>
          </a:xfrm>
          <a:prstGeom prst="rect">
            <a:avLst/>
          </a:prstGeom>
        </p:spPr>
      </p:pic>
      <p:pic>
        <p:nvPicPr>
          <p:cNvPr id="192" name="picture 19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907405" y="1330325"/>
            <a:ext cx="3271520" cy="402399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92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35000" y="330623"/>
            <a:ext cx="8890000" cy="529167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kern="0">
                <a:solidFill>
                  <a:srgbClr val="64FF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汽车制造类产品</a:t>
            </a:r>
            <a:endParaRPr lang="zh-CN" altLang="en-US" sz="2400" b="1" i="0" u="none" strike="noStrike" kern="0">
              <a:solidFill>
                <a:srgbClr val="64FFD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54" name="path 54"/>
          <p:cNvSpPr/>
          <p:nvPr/>
        </p:nvSpPr>
        <p:spPr>
          <a:xfrm>
            <a:off x="607187" y="987043"/>
            <a:ext cx="8901684" cy="16764"/>
          </a:xfrm>
          <a:custGeom>
            <a:avLst/>
            <a:gdLst/>
            <a:ahLst/>
            <a:cxnLst/>
            <a:rect l="0" t="0" r="0" b="0"/>
            <a:pathLst>
              <a:path w="14018" h="26">
                <a:moveTo>
                  <a:pt x="0" y="0"/>
                </a:moveTo>
                <a:lnTo>
                  <a:pt x="14018" y="0"/>
                </a:lnTo>
                <a:lnTo>
                  <a:pt x="14018" y="26"/>
                </a:lnTo>
                <a:lnTo>
                  <a:pt x="0" y="26"/>
                </a:lnTo>
                <a:lnTo>
                  <a:pt x="0" y="0"/>
                </a:lnTo>
                <a:close/>
              </a:path>
            </a:pathLst>
          </a:custGeom>
          <a:solidFill>
            <a:srgbClr val="64FFDA"/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08440" y="127635"/>
            <a:ext cx="767080" cy="732155"/>
          </a:xfrm>
          <a:prstGeom prst="rect">
            <a:avLst/>
          </a:prstGeom>
        </p:spPr>
      </p:pic>
      <p:pic>
        <p:nvPicPr>
          <p:cNvPr id="216" name="picture 2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12140" y="2706370"/>
            <a:ext cx="3449955" cy="2466975"/>
          </a:xfrm>
          <a:prstGeom prst="rect">
            <a:avLst/>
          </a:prstGeom>
        </p:spPr>
      </p:pic>
      <p:pic>
        <p:nvPicPr>
          <p:cNvPr id="220" name="picture 2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765675" y="1256665"/>
            <a:ext cx="4743450" cy="3916680"/>
          </a:xfrm>
          <a:prstGeom prst="rect">
            <a:avLst/>
          </a:prstGeom>
        </p:spPr>
      </p:pic>
      <p:sp>
        <p:nvSpPr>
          <p:cNvPr id="218" name="textbox 218"/>
          <p:cNvSpPr/>
          <p:nvPr/>
        </p:nvSpPr>
        <p:spPr>
          <a:xfrm>
            <a:off x="607082" y="1312888"/>
            <a:ext cx="1717039" cy="10915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86000"/>
              </a:lnSpc>
            </a:pPr>
            <a:r>
              <a:rPr lang="en-US" sz="2000" b="1" kern="0">
                <a:solidFill>
                  <a:srgbClr val="64FF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汽车轮胎项目</a:t>
            </a:r>
            <a:endParaRPr lang="en-US" sz="2000" b="1" kern="0">
              <a:solidFill>
                <a:srgbClr val="64FFD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85000"/>
              </a:lnSpc>
              <a:spcBef>
                <a:spcPts val="600"/>
              </a:spcBef>
            </a:pPr>
            <a:r>
              <a:rPr lang="en-US" sz="2000" kern="0" spc="-19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2000" kern="0" spc="-19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·轮胎</a:t>
            </a:r>
            <a:r>
              <a:rPr sz="2000" kern="0" spc="-18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胎皮分</a:t>
            </a:r>
            <a:r>
              <a:rPr sz="2000" kern="0" spc="-15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类</a:t>
            </a:r>
            <a:endParaRPr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92710" algn="l" rtl="0" eaLnBrk="0">
              <a:lnSpc>
                <a:spcPct val="90000"/>
              </a:lnSpc>
              <a:spcBef>
                <a:spcPts val="375"/>
              </a:spcBef>
            </a:pPr>
            <a:r>
              <a:rPr sz="1900" kern="0" spc="-12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·区分花纹</a:t>
            </a:r>
            <a:endParaRPr sz="1900" kern="0" spc="-120" dirty="0">
              <a:solidFill>
                <a:schemeClr val="bg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92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35000" y="330623"/>
            <a:ext cx="8890000" cy="529167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kern="0">
                <a:solidFill>
                  <a:srgbClr val="64FF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汽车制造类产品</a:t>
            </a:r>
            <a:endParaRPr lang="zh-CN" altLang="en-US" sz="2400" b="1" i="0" u="none" strike="noStrike" kern="0">
              <a:solidFill>
                <a:srgbClr val="64FFD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54" name="path 54"/>
          <p:cNvSpPr/>
          <p:nvPr/>
        </p:nvSpPr>
        <p:spPr>
          <a:xfrm>
            <a:off x="607187" y="987043"/>
            <a:ext cx="8901684" cy="16764"/>
          </a:xfrm>
          <a:custGeom>
            <a:avLst/>
            <a:gdLst/>
            <a:ahLst/>
            <a:cxnLst/>
            <a:rect l="0" t="0" r="0" b="0"/>
            <a:pathLst>
              <a:path w="14018" h="26">
                <a:moveTo>
                  <a:pt x="0" y="0"/>
                </a:moveTo>
                <a:lnTo>
                  <a:pt x="14018" y="0"/>
                </a:lnTo>
                <a:lnTo>
                  <a:pt x="14018" y="26"/>
                </a:lnTo>
                <a:lnTo>
                  <a:pt x="0" y="26"/>
                </a:lnTo>
                <a:lnTo>
                  <a:pt x="0" y="0"/>
                </a:lnTo>
                <a:close/>
              </a:path>
            </a:pathLst>
          </a:custGeom>
          <a:solidFill>
            <a:srgbClr val="64FFDA"/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08440" y="127635"/>
            <a:ext cx="767080" cy="732155"/>
          </a:xfrm>
          <a:prstGeom prst="rect">
            <a:avLst/>
          </a:prstGeom>
        </p:spPr>
      </p:pic>
      <p:pic>
        <p:nvPicPr>
          <p:cNvPr id="246" name="picture 2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192523" y="1208532"/>
            <a:ext cx="5649468" cy="1834895"/>
          </a:xfrm>
          <a:prstGeom prst="rect">
            <a:avLst/>
          </a:prstGeom>
        </p:spPr>
      </p:pic>
      <p:sp>
        <p:nvSpPr>
          <p:cNvPr id="248" name="textbox 248"/>
          <p:cNvSpPr/>
          <p:nvPr/>
        </p:nvSpPr>
        <p:spPr>
          <a:xfrm>
            <a:off x="607060" y="1291590"/>
            <a:ext cx="3378200" cy="13836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6000"/>
              </a:lnSpc>
            </a:pPr>
            <a:endParaRPr sz="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56845" indent="-144780" algn="l" rtl="0" eaLnBrk="0">
              <a:lnSpc>
                <a:spcPct val="90000"/>
              </a:lnSpc>
            </a:pPr>
            <a:r>
              <a:rPr lang="en-US" sz="2000" b="1" kern="0">
                <a:solidFill>
                  <a:srgbClr val="64FF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汽车制造弯管管接头检测项目（特殊类型项目）</a:t>
            </a:r>
            <a:endParaRPr lang="en-US" sz="2000" b="1" kern="0">
              <a:solidFill>
                <a:srgbClr val="64FFD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92710" algn="l" rtl="0" eaLnBrk="0">
              <a:lnSpc>
                <a:spcPts val="2420"/>
              </a:lnSpc>
              <a:spcBef>
                <a:spcPts val="1690"/>
              </a:spcBef>
            </a:pPr>
            <a:r>
              <a:rPr sz="2000" kern="0" spc="-15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·采用8面外窥检测</a:t>
            </a:r>
            <a:endParaRPr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92710" algn="l" rtl="0" eaLnBrk="0">
              <a:lnSpc>
                <a:spcPct val="85000"/>
              </a:lnSpc>
              <a:spcBef>
                <a:spcPts val="205"/>
              </a:spcBef>
            </a:pPr>
            <a:r>
              <a:rPr sz="2000" kern="0" spc="-16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·管接头破损检测</a:t>
            </a:r>
            <a:endParaRPr sz="2000" kern="0" spc="-160" dirty="0">
              <a:solidFill>
                <a:schemeClr val="bg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50" name="picture 25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192143" y="3340988"/>
            <a:ext cx="5670804" cy="1889760"/>
          </a:xfrm>
          <a:prstGeom prst="rect">
            <a:avLst/>
          </a:prstGeom>
        </p:spPr>
      </p:pic>
      <p:pic>
        <p:nvPicPr>
          <p:cNvPr id="252" name="picture 25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755015" y="3048635"/>
            <a:ext cx="2937510" cy="218186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92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35000" y="330623"/>
            <a:ext cx="8890000" cy="529167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kern="0">
                <a:solidFill>
                  <a:srgbClr val="64FF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汽车制造类产品</a:t>
            </a:r>
            <a:endParaRPr lang="zh-CN" altLang="en-US" sz="2400" b="1" i="0" u="none" strike="noStrike" kern="0">
              <a:solidFill>
                <a:srgbClr val="64FFD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54" name="path 54"/>
          <p:cNvSpPr/>
          <p:nvPr/>
        </p:nvSpPr>
        <p:spPr>
          <a:xfrm>
            <a:off x="607187" y="987043"/>
            <a:ext cx="8901684" cy="16764"/>
          </a:xfrm>
          <a:custGeom>
            <a:avLst/>
            <a:gdLst/>
            <a:ahLst/>
            <a:cxnLst/>
            <a:rect l="0" t="0" r="0" b="0"/>
            <a:pathLst>
              <a:path w="14018" h="26">
                <a:moveTo>
                  <a:pt x="0" y="0"/>
                </a:moveTo>
                <a:lnTo>
                  <a:pt x="14018" y="0"/>
                </a:lnTo>
                <a:lnTo>
                  <a:pt x="14018" y="26"/>
                </a:lnTo>
                <a:lnTo>
                  <a:pt x="0" y="26"/>
                </a:lnTo>
                <a:lnTo>
                  <a:pt x="0" y="0"/>
                </a:lnTo>
                <a:close/>
              </a:path>
            </a:pathLst>
          </a:custGeom>
          <a:solidFill>
            <a:srgbClr val="64FFDA"/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08440" y="127635"/>
            <a:ext cx="767080" cy="732155"/>
          </a:xfrm>
          <a:prstGeom prst="rect">
            <a:avLst/>
          </a:prstGeom>
        </p:spPr>
      </p:pic>
      <p:pic>
        <p:nvPicPr>
          <p:cNvPr id="278" name="picture 27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35254" y="3042919"/>
            <a:ext cx="3912108" cy="2292095"/>
          </a:xfrm>
          <a:prstGeom prst="rect">
            <a:avLst/>
          </a:prstGeom>
        </p:spPr>
      </p:pic>
      <p:sp>
        <p:nvSpPr>
          <p:cNvPr id="280" name="textbox 280"/>
          <p:cNvSpPr/>
          <p:nvPr/>
        </p:nvSpPr>
        <p:spPr>
          <a:xfrm>
            <a:off x="635000" y="1262380"/>
            <a:ext cx="2522220" cy="14217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r>
              <a:rPr lang="en-US" sz="2000" b="1" kern="0">
                <a:solidFill>
                  <a:srgbClr val="64FF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汽车车身板材项目</a:t>
            </a:r>
            <a:endParaRPr lang="en-US" sz="2000" b="1" kern="0">
              <a:solidFill>
                <a:srgbClr val="64FFD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92710" algn="l" rtl="0" eaLnBrk="0">
              <a:lnSpc>
                <a:spcPts val="2420"/>
              </a:lnSpc>
              <a:spcBef>
                <a:spcPts val="1655"/>
              </a:spcBef>
            </a:pPr>
            <a:r>
              <a:rPr sz="2000" kern="0" spc="-17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·添加配方数据库</a:t>
            </a:r>
            <a:endParaRPr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92710" algn="l" rtl="0" eaLnBrk="0">
              <a:lnSpc>
                <a:spcPct val="85000"/>
              </a:lnSpc>
              <a:spcBef>
                <a:spcPts val="205"/>
              </a:spcBef>
            </a:pPr>
            <a:r>
              <a:rPr sz="2000" kern="0" spc="-18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·校验板材种类</a:t>
            </a:r>
            <a:endParaRPr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92710" algn="l" rtl="0" eaLnBrk="0">
              <a:lnSpc>
                <a:spcPts val="2420"/>
              </a:lnSpc>
              <a:spcBef>
                <a:spcPts val="185"/>
              </a:spcBef>
            </a:pPr>
            <a:r>
              <a:rPr sz="1900" kern="0" spc="-15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·防混料</a:t>
            </a:r>
            <a:endParaRPr sz="1900" kern="0" spc="-150" dirty="0">
              <a:solidFill>
                <a:schemeClr val="bg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84" name="picture 28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941695" y="1130935"/>
            <a:ext cx="3275965" cy="420433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92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35000" y="330623"/>
            <a:ext cx="8890000" cy="529167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kern="0">
                <a:solidFill>
                  <a:srgbClr val="64FF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汽车制造类产品</a:t>
            </a:r>
            <a:endParaRPr lang="zh-CN" altLang="en-US" sz="2400" b="1" i="0" u="none" strike="noStrike" kern="0">
              <a:solidFill>
                <a:srgbClr val="64FFD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54" name="path 54"/>
          <p:cNvSpPr/>
          <p:nvPr/>
        </p:nvSpPr>
        <p:spPr>
          <a:xfrm>
            <a:off x="607187" y="987043"/>
            <a:ext cx="8901684" cy="16764"/>
          </a:xfrm>
          <a:custGeom>
            <a:avLst/>
            <a:gdLst/>
            <a:ahLst/>
            <a:cxnLst/>
            <a:rect l="0" t="0" r="0" b="0"/>
            <a:pathLst>
              <a:path w="14018" h="26">
                <a:moveTo>
                  <a:pt x="0" y="0"/>
                </a:moveTo>
                <a:lnTo>
                  <a:pt x="14018" y="0"/>
                </a:lnTo>
                <a:lnTo>
                  <a:pt x="14018" y="26"/>
                </a:lnTo>
                <a:lnTo>
                  <a:pt x="0" y="26"/>
                </a:lnTo>
                <a:lnTo>
                  <a:pt x="0" y="0"/>
                </a:lnTo>
                <a:close/>
              </a:path>
            </a:pathLst>
          </a:custGeom>
          <a:solidFill>
            <a:srgbClr val="64FFDA"/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08440" y="127635"/>
            <a:ext cx="767080" cy="732155"/>
          </a:xfrm>
          <a:prstGeom prst="rect">
            <a:avLst/>
          </a:prstGeom>
        </p:spPr>
      </p:pic>
      <p:sp>
        <p:nvSpPr>
          <p:cNvPr id="304" name="textbox 304"/>
          <p:cNvSpPr/>
          <p:nvPr/>
        </p:nvSpPr>
        <p:spPr>
          <a:xfrm>
            <a:off x="607060" y="1313180"/>
            <a:ext cx="2978785" cy="10915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r>
              <a:rPr lang="en-US" sz="2000" b="1" kern="0">
                <a:solidFill>
                  <a:srgbClr val="64FF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汽车弯管阀芯焊环检测</a:t>
            </a:r>
            <a:endParaRPr lang="en-US" sz="2000" b="1" kern="0">
              <a:solidFill>
                <a:srgbClr val="64FFD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r" rtl="0" eaLnBrk="0">
              <a:lnSpc>
                <a:spcPct val="85000"/>
              </a:lnSpc>
              <a:spcBef>
                <a:spcPts val="605"/>
              </a:spcBef>
            </a:pPr>
            <a:r>
              <a:rPr sz="2000" kern="0" spc="-15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·原人工观</a:t>
            </a:r>
            <a:r>
              <a:rPr sz="2000" kern="0" spc="-14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测焊环融化后停</a:t>
            </a:r>
            <a:r>
              <a:rPr sz="2000" kern="0" spc="-9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机</a:t>
            </a:r>
            <a:endParaRPr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92710" algn="l" rtl="0" eaLnBrk="0">
              <a:lnSpc>
                <a:spcPct val="85000"/>
              </a:lnSpc>
              <a:spcBef>
                <a:spcPts val="385"/>
              </a:spcBef>
            </a:pPr>
            <a:r>
              <a:rPr sz="2000" kern="0" spc="-16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·现改视觉自动观测</a:t>
            </a:r>
            <a:endParaRPr sz="2000" kern="0" spc="-160" dirty="0">
              <a:solidFill>
                <a:schemeClr val="bg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310" name="picture 3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07060" y="3097530"/>
            <a:ext cx="4914265" cy="2282190"/>
          </a:xfrm>
          <a:prstGeom prst="rect">
            <a:avLst/>
          </a:prstGeom>
        </p:spPr>
      </p:pic>
      <p:pic>
        <p:nvPicPr>
          <p:cNvPr id="314" name="picture 3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954395" y="1235710"/>
            <a:ext cx="3570605" cy="414401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92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35000" y="330623"/>
            <a:ext cx="8890000" cy="529167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kern="0">
                <a:solidFill>
                  <a:srgbClr val="64FF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汽车制造类产品</a:t>
            </a:r>
            <a:endParaRPr lang="zh-CN" altLang="en-US" sz="2400" b="1" i="0" u="none" strike="noStrike" kern="0">
              <a:solidFill>
                <a:srgbClr val="64FFD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54" name="path 54"/>
          <p:cNvSpPr/>
          <p:nvPr/>
        </p:nvSpPr>
        <p:spPr>
          <a:xfrm>
            <a:off x="607187" y="987043"/>
            <a:ext cx="8901684" cy="16764"/>
          </a:xfrm>
          <a:custGeom>
            <a:avLst/>
            <a:gdLst/>
            <a:ahLst/>
            <a:cxnLst/>
            <a:rect l="0" t="0" r="0" b="0"/>
            <a:pathLst>
              <a:path w="14018" h="26">
                <a:moveTo>
                  <a:pt x="0" y="0"/>
                </a:moveTo>
                <a:lnTo>
                  <a:pt x="14018" y="0"/>
                </a:lnTo>
                <a:lnTo>
                  <a:pt x="14018" y="26"/>
                </a:lnTo>
                <a:lnTo>
                  <a:pt x="0" y="26"/>
                </a:lnTo>
                <a:lnTo>
                  <a:pt x="0" y="0"/>
                </a:lnTo>
                <a:close/>
              </a:path>
            </a:pathLst>
          </a:custGeom>
          <a:solidFill>
            <a:srgbClr val="64FFDA"/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08440" y="127635"/>
            <a:ext cx="767080" cy="732155"/>
          </a:xfrm>
          <a:prstGeom prst="rect">
            <a:avLst/>
          </a:prstGeom>
        </p:spPr>
      </p:pic>
      <p:sp>
        <p:nvSpPr>
          <p:cNvPr id="338" name="textbox 338"/>
          <p:cNvSpPr/>
          <p:nvPr/>
        </p:nvSpPr>
        <p:spPr>
          <a:xfrm>
            <a:off x="607060" y="1167765"/>
            <a:ext cx="2749550" cy="10915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86000"/>
              </a:lnSpc>
            </a:pPr>
            <a:r>
              <a:rPr lang="en-US" sz="2000" b="1" kern="0">
                <a:solidFill>
                  <a:srgbClr val="64FF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汽车弯管O型圈检测</a:t>
            </a:r>
            <a:endParaRPr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r" rtl="0" eaLnBrk="0">
              <a:lnSpc>
                <a:spcPct val="85000"/>
              </a:lnSpc>
              <a:spcBef>
                <a:spcPts val="605"/>
              </a:spcBef>
            </a:pPr>
            <a:r>
              <a:rPr sz="2000" kern="0" spc="-15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·检测O型圈有无</a:t>
            </a:r>
            <a:r>
              <a:rPr sz="2000" kern="0" spc="-14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装配到</a:t>
            </a:r>
            <a:r>
              <a:rPr sz="2000" kern="0" spc="-7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位</a:t>
            </a:r>
            <a:endParaRPr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92710" algn="l" rtl="0" eaLnBrk="0">
              <a:lnSpc>
                <a:spcPct val="85000"/>
              </a:lnSpc>
              <a:spcBef>
                <a:spcPts val="385"/>
              </a:spcBef>
            </a:pPr>
            <a:r>
              <a:rPr lang="en-US" sz="2000" kern="0" spc="-17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-17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·定位O型圈槽位</a:t>
            </a:r>
            <a:endParaRPr sz="2000" kern="0" spc="-170" dirty="0">
              <a:solidFill>
                <a:schemeClr val="bg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340" name="picture 34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86740" y="2423160"/>
            <a:ext cx="4113530" cy="2970530"/>
          </a:xfrm>
          <a:prstGeom prst="rect">
            <a:avLst/>
          </a:prstGeom>
        </p:spPr>
      </p:pic>
      <p:pic>
        <p:nvPicPr>
          <p:cNvPr id="344" name="picture 34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443345" y="1321435"/>
            <a:ext cx="2731770" cy="406781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92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35000" y="330623"/>
            <a:ext cx="8890000" cy="529167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kern="0">
                <a:solidFill>
                  <a:srgbClr val="64FF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汽车制造类产品</a:t>
            </a:r>
            <a:endParaRPr lang="zh-CN" altLang="en-US" sz="2400" b="1" i="0" u="none" strike="noStrike" kern="0">
              <a:solidFill>
                <a:srgbClr val="64FFD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54" name="path 54"/>
          <p:cNvSpPr/>
          <p:nvPr/>
        </p:nvSpPr>
        <p:spPr>
          <a:xfrm>
            <a:off x="607187" y="987043"/>
            <a:ext cx="8901684" cy="16764"/>
          </a:xfrm>
          <a:custGeom>
            <a:avLst/>
            <a:gdLst/>
            <a:ahLst/>
            <a:cxnLst/>
            <a:rect l="0" t="0" r="0" b="0"/>
            <a:pathLst>
              <a:path w="14018" h="26">
                <a:moveTo>
                  <a:pt x="0" y="0"/>
                </a:moveTo>
                <a:lnTo>
                  <a:pt x="14018" y="0"/>
                </a:lnTo>
                <a:lnTo>
                  <a:pt x="14018" y="26"/>
                </a:lnTo>
                <a:lnTo>
                  <a:pt x="0" y="26"/>
                </a:lnTo>
                <a:lnTo>
                  <a:pt x="0" y="0"/>
                </a:lnTo>
                <a:close/>
              </a:path>
            </a:pathLst>
          </a:custGeom>
          <a:solidFill>
            <a:srgbClr val="64FFDA"/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08440" y="127635"/>
            <a:ext cx="767080" cy="732155"/>
          </a:xfrm>
          <a:prstGeom prst="rect">
            <a:avLst/>
          </a:prstGeom>
        </p:spPr>
      </p:pic>
      <p:sp>
        <p:nvSpPr>
          <p:cNvPr id="368" name="textbox 368"/>
          <p:cNvSpPr/>
          <p:nvPr/>
        </p:nvSpPr>
        <p:spPr>
          <a:xfrm>
            <a:off x="626745" y="1211580"/>
            <a:ext cx="3716655" cy="8896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86000"/>
              </a:lnSpc>
            </a:pPr>
            <a:r>
              <a:rPr lang="en-US" sz="2000" b="1" kern="0">
                <a:solidFill>
                  <a:srgbClr val="64FF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汽车发动机冷却液管路</a:t>
            </a:r>
            <a:endParaRPr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r" rtl="0" eaLnBrk="0">
              <a:lnSpc>
                <a:spcPts val="2420"/>
              </a:lnSpc>
              <a:spcBef>
                <a:spcPts val="65"/>
              </a:spcBef>
            </a:pPr>
            <a:r>
              <a:rPr sz="2000" kern="0" spc="-11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·配合机械臂移动，工</a:t>
            </a:r>
            <a:r>
              <a:rPr sz="2000" kern="0" spc="-12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装平台检测</a:t>
            </a:r>
            <a:endParaRPr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14935" algn="l" rtl="0" eaLnBrk="0">
              <a:lnSpc>
                <a:spcPct val="85000"/>
              </a:lnSpc>
              <a:spcBef>
                <a:spcPts val="205"/>
              </a:spcBef>
            </a:pPr>
            <a:r>
              <a:rPr lang="en-US" sz="2000" kern="0" spc="-18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sz="2000" kern="0" spc="-18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·全附件检测</a:t>
            </a:r>
            <a:endParaRPr sz="2000" kern="0" spc="-180" dirty="0">
              <a:solidFill>
                <a:schemeClr val="bg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372" name="picture 37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485265" y="3460750"/>
            <a:ext cx="2931795" cy="1842135"/>
          </a:xfrm>
          <a:prstGeom prst="rect">
            <a:avLst/>
          </a:prstGeom>
        </p:spPr>
      </p:pic>
      <p:pic>
        <p:nvPicPr>
          <p:cNvPr id="376" name="picture 3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588637" y="1305559"/>
            <a:ext cx="5286758" cy="3997452"/>
          </a:xfrm>
          <a:prstGeom prst="rect">
            <a:avLst/>
          </a:prstGeom>
        </p:spPr>
      </p:pic>
      <p:sp>
        <p:nvSpPr>
          <p:cNvPr id="378" name="textbox 378"/>
          <p:cNvSpPr/>
          <p:nvPr/>
        </p:nvSpPr>
        <p:spPr>
          <a:xfrm>
            <a:off x="960777" y="2133472"/>
            <a:ext cx="1496694" cy="11931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20000"/>
              </a:lnSpc>
            </a:pPr>
            <a:endParaRPr sz="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indent="3810" algn="l" rtl="0" eaLnBrk="0">
              <a:lnSpc>
                <a:spcPct val="92000"/>
              </a:lnSpc>
            </a:pPr>
            <a:r>
              <a:rPr sz="2000" kern="0" spc="-8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有无缺失检测</a:t>
            </a:r>
            <a:r>
              <a:rPr sz="2000" kern="0" spc="-6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颜色检测</a:t>
            </a:r>
            <a:endParaRPr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8415" algn="l" rtl="0" eaLnBrk="0">
              <a:lnSpc>
                <a:spcPct val="79000"/>
              </a:lnSpc>
              <a:spcBef>
                <a:spcPts val="530"/>
              </a:spcBef>
            </a:pPr>
            <a:r>
              <a:rPr sz="2000" kern="0" spc="-7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盖帽检测</a:t>
            </a:r>
            <a:endParaRPr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5240" algn="l" rtl="0" eaLnBrk="0">
              <a:lnSpc>
                <a:spcPts val="2425"/>
              </a:lnSpc>
            </a:pPr>
            <a:r>
              <a:rPr sz="2000" kern="0" spc="-6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螺母检测</a:t>
            </a:r>
            <a:endParaRPr sz="2000" kern="0" spc="-60" dirty="0">
              <a:solidFill>
                <a:schemeClr val="bg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374" name="picture 37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782570" y="2106295"/>
            <a:ext cx="1634490" cy="135445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92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35000" y="330623"/>
            <a:ext cx="8890000" cy="529167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kern="0">
                <a:solidFill>
                  <a:srgbClr val="64FF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汽车制造类产品</a:t>
            </a:r>
            <a:endParaRPr lang="zh-CN" altLang="en-US" sz="2400" b="1" i="0" u="none" strike="noStrike" kern="0">
              <a:solidFill>
                <a:srgbClr val="64FFD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54" name="path 54"/>
          <p:cNvSpPr/>
          <p:nvPr/>
        </p:nvSpPr>
        <p:spPr>
          <a:xfrm>
            <a:off x="607187" y="987043"/>
            <a:ext cx="8901684" cy="16764"/>
          </a:xfrm>
          <a:custGeom>
            <a:avLst/>
            <a:gdLst/>
            <a:ahLst/>
            <a:cxnLst/>
            <a:rect l="0" t="0" r="0" b="0"/>
            <a:pathLst>
              <a:path w="14018" h="26">
                <a:moveTo>
                  <a:pt x="0" y="0"/>
                </a:moveTo>
                <a:lnTo>
                  <a:pt x="14018" y="0"/>
                </a:lnTo>
                <a:lnTo>
                  <a:pt x="14018" y="26"/>
                </a:lnTo>
                <a:lnTo>
                  <a:pt x="0" y="26"/>
                </a:lnTo>
                <a:lnTo>
                  <a:pt x="0" y="0"/>
                </a:lnTo>
                <a:close/>
              </a:path>
            </a:pathLst>
          </a:custGeom>
          <a:solidFill>
            <a:srgbClr val="64FFDA"/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08440" y="127635"/>
            <a:ext cx="767080" cy="732155"/>
          </a:xfrm>
          <a:prstGeom prst="rect">
            <a:avLst/>
          </a:prstGeom>
        </p:spPr>
      </p:pic>
      <p:sp>
        <p:nvSpPr>
          <p:cNvPr id="404" name="textbox 404"/>
          <p:cNvSpPr/>
          <p:nvPr/>
        </p:nvSpPr>
        <p:spPr>
          <a:xfrm>
            <a:off x="607060" y="1305560"/>
            <a:ext cx="1729105" cy="7835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85000"/>
              </a:lnSpc>
            </a:pPr>
            <a:r>
              <a:rPr lang="en-US" sz="2000" b="1" kern="0">
                <a:solidFill>
                  <a:srgbClr val="64FF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汽车配件项目</a:t>
            </a:r>
            <a:endParaRPr lang="en-US" sz="2000" b="1" kern="0">
              <a:solidFill>
                <a:srgbClr val="64FFD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92710" algn="l" rtl="0" eaLnBrk="0">
              <a:lnSpc>
                <a:spcPts val="3930"/>
              </a:lnSpc>
            </a:pPr>
            <a:r>
              <a:rPr sz="1900" kern="0" spc="-11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</a:t>
            </a:r>
            <a:r>
              <a:rPr sz="1900" kern="0" spc="-50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900" kern="0" spc="-11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螺丝有无</a:t>
            </a:r>
            <a:endParaRPr sz="1900" kern="0" spc="-110" dirty="0">
              <a:solidFill>
                <a:schemeClr val="bg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06" name="picture 40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06933" y="2668270"/>
            <a:ext cx="2353055" cy="1322832"/>
          </a:xfrm>
          <a:prstGeom prst="rect">
            <a:avLst/>
          </a:prstGeom>
        </p:spPr>
      </p:pic>
      <p:pic>
        <p:nvPicPr>
          <p:cNvPr id="408" name="picture 40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07060" y="4120007"/>
            <a:ext cx="2292095" cy="1376172"/>
          </a:xfrm>
          <a:prstGeom prst="rect">
            <a:avLst/>
          </a:prstGeom>
        </p:spPr>
      </p:pic>
      <p:pic>
        <p:nvPicPr>
          <p:cNvPr id="410" name="picture 4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7110730" y="1195070"/>
            <a:ext cx="2620645" cy="4300220"/>
          </a:xfrm>
          <a:prstGeom prst="rect">
            <a:avLst/>
          </a:prstGeom>
        </p:spPr>
      </p:pic>
      <p:pic>
        <p:nvPicPr>
          <p:cNvPr id="412" name="picture 4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3134995" y="1195070"/>
            <a:ext cx="3978275" cy="430022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92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35000" y="330623"/>
            <a:ext cx="8890000" cy="529167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kern="0">
                <a:solidFill>
                  <a:srgbClr val="64FF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汽车制造类产品</a:t>
            </a:r>
            <a:endParaRPr lang="zh-CN" altLang="en-US" sz="2400" b="1" i="0" u="none" strike="noStrike" kern="0">
              <a:solidFill>
                <a:srgbClr val="64FFD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54" name="path 54"/>
          <p:cNvSpPr/>
          <p:nvPr/>
        </p:nvSpPr>
        <p:spPr>
          <a:xfrm>
            <a:off x="607187" y="987043"/>
            <a:ext cx="8901684" cy="16764"/>
          </a:xfrm>
          <a:custGeom>
            <a:avLst/>
            <a:gdLst/>
            <a:ahLst/>
            <a:cxnLst/>
            <a:rect l="0" t="0" r="0" b="0"/>
            <a:pathLst>
              <a:path w="14018" h="26">
                <a:moveTo>
                  <a:pt x="0" y="0"/>
                </a:moveTo>
                <a:lnTo>
                  <a:pt x="14018" y="0"/>
                </a:lnTo>
                <a:lnTo>
                  <a:pt x="14018" y="26"/>
                </a:lnTo>
                <a:lnTo>
                  <a:pt x="0" y="26"/>
                </a:lnTo>
                <a:lnTo>
                  <a:pt x="0" y="0"/>
                </a:lnTo>
                <a:close/>
              </a:path>
            </a:pathLst>
          </a:custGeom>
          <a:solidFill>
            <a:srgbClr val="64FFDA"/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08440" y="127635"/>
            <a:ext cx="767080" cy="732155"/>
          </a:xfrm>
          <a:prstGeom prst="rect">
            <a:avLst/>
          </a:prstGeom>
        </p:spPr>
      </p:pic>
      <p:sp>
        <p:nvSpPr>
          <p:cNvPr id="438" name="textbox 438"/>
          <p:cNvSpPr/>
          <p:nvPr/>
        </p:nvSpPr>
        <p:spPr>
          <a:xfrm>
            <a:off x="635000" y="1195070"/>
            <a:ext cx="1649730" cy="13995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86000"/>
              </a:lnSpc>
            </a:pPr>
            <a:r>
              <a:rPr lang="en-US" sz="2000" b="1" kern="0">
                <a:solidFill>
                  <a:srgbClr val="64FF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轮毂检测项目</a:t>
            </a:r>
            <a:endParaRPr lang="en-US" sz="2000" b="1" kern="0">
              <a:solidFill>
                <a:srgbClr val="64FFD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5000"/>
              </a:lnSpc>
            </a:pPr>
            <a:endParaRPr sz="2000" kern="0" spc="-190" dirty="0">
              <a:solidFill>
                <a:schemeClr val="bg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5000"/>
              </a:lnSpc>
            </a:pPr>
            <a:r>
              <a:rPr sz="2000" kern="0" spc="-19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sz="2000" kern="0" spc="-19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-19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·汽车</a:t>
            </a:r>
            <a:r>
              <a:rPr sz="2000" kern="0" spc="-18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轮毂分</a:t>
            </a:r>
            <a:r>
              <a:rPr sz="2000" kern="0" spc="-15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类</a:t>
            </a:r>
            <a:endParaRPr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91440" algn="l" rtl="0" eaLnBrk="0">
              <a:lnSpc>
                <a:spcPct val="90000"/>
              </a:lnSpc>
              <a:spcBef>
                <a:spcPts val="375"/>
              </a:spcBef>
            </a:pPr>
            <a:r>
              <a:rPr sz="1900" kern="0" spc="-12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·胎皮防混</a:t>
            </a:r>
            <a:endParaRPr sz="19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91440" algn="l" rtl="0" eaLnBrk="0">
              <a:lnSpc>
                <a:spcPct val="90000"/>
              </a:lnSpc>
              <a:spcBef>
                <a:spcPts val="375"/>
              </a:spcBef>
            </a:pPr>
            <a:r>
              <a:rPr sz="1900" kern="0" spc="-11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·MES对接</a:t>
            </a:r>
            <a:endParaRPr sz="1900" kern="0" spc="-110" dirty="0">
              <a:solidFill>
                <a:schemeClr val="bg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40" name="picture 44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345815" y="1340485"/>
            <a:ext cx="2512695" cy="2028190"/>
          </a:xfrm>
          <a:prstGeom prst="rect">
            <a:avLst/>
          </a:prstGeom>
        </p:spPr>
      </p:pic>
      <p:pic>
        <p:nvPicPr>
          <p:cNvPr id="442" name="picture 4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345180" y="3368675"/>
            <a:ext cx="2513330" cy="2018665"/>
          </a:xfrm>
          <a:prstGeom prst="rect">
            <a:avLst/>
          </a:prstGeom>
        </p:spPr>
      </p:pic>
      <p:pic>
        <p:nvPicPr>
          <p:cNvPr id="444" name="picture 44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701675" y="3013710"/>
            <a:ext cx="1693545" cy="2373630"/>
          </a:xfrm>
          <a:prstGeom prst="rect">
            <a:avLst/>
          </a:prstGeom>
        </p:spPr>
      </p:pic>
      <p:pic>
        <p:nvPicPr>
          <p:cNvPr id="448" name="picture 44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6510655" y="1340485"/>
            <a:ext cx="2998470" cy="404622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92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35000" y="330623"/>
            <a:ext cx="8890000" cy="529167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kern="0">
                <a:solidFill>
                  <a:srgbClr val="64FF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汽车制造类产品</a:t>
            </a:r>
            <a:endParaRPr lang="zh-CN" altLang="en-US" sz="2400" b="1" i="0" u="none" strike="noStrike" kern="0">
              <a:solidFill>
                <a:srgbClr val="64FFD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54" name="path 54"/>
          <p:cNvSpPr/>
          <p:nvPr/>
        </p:nvSpPr>
        <p:spPr>
          <a:xfrm>
            <a:off x="607187" y="987043"/>
            <a:ext cx="8901684" cy="16764"/>
          </a:xfrm>
          <a:custGeom>
            <a:avLst/>
            <a:gdLst/>
            <a:ahLst/>
            <a:cxnLst/>
            <a:rect l="0" t="0" r="0" b="0"/>
            <a:pathLst>
              <a:path w="14018" h="26">
                <a:moveTo>
                  <a:pt x="0" y="0"/>
                </a:moveTo>
                <a:lnTo>
                  <a:pt x="14018" y="0"/>
                </a:lnTo>
                <a:lnTo>
                  <a:pt x="14018" y="26"/>
                </a:lnTo>
                <a:lnTo>
                  <a:pt x="0" y="26"/>
                </a:lnTo>
                <a:lnTo>
                  <a:pt x="0" y="0"/>
                </a:lnTo>
                <a:close/>
              </a:path>
            </a:pathLst>
          </a:custGeom>
          <a:solidFill>
            <a:srgbClr val="64FFDA"/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08440" y="127635"/>
            <a:ext cx="767080" cy="732155"/>
          </a:xfrm>
          <a:prstGeom prst="rect">
            <a:avLst/>
          </a:prstGeom>
        </p:spPr>
      </p:pic>
      <p:pic>
        <p:nvPicPr>
          <p:cNvPr id="472" name="picture 47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747770" y="1725295"/>
            <a:ext cx="3288665" cy="1832610"/>
          </a:xfrm>
          <a:prstGeom prst="rect">
            <a:avLst/>
          </a:prstGeom>
        </p:spPr>
      </p:pic>
      <p:pic>
        <p:nvPicPr>
          <p:cNvPr id="474" name="picture 47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747515" y="3811523"/>
            <a:ext cx="3947160" cy="1604772"/>
          </a:xfrm>
          <a:prstGeom prst="rect">
            <a:avLst/>
          </a:prstGeom>
        </p:spPr>
      </p:pic>
      <p:sp>
        <p:nvSpPr>
          <p:cNvPr id="476" name="textbox 476"/>
          <p:cNvSpPr/>
          <p:nvPr/>
        </p:nvSpPr>
        <p:spPr>
          <a:xfrm>
            <a:off x="635022" y="1130643"/>
            <a:ext cx="2712720" cy="11004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86000"/>
              </a:lnSpc>
            </a:pPr>
            <a:r>
              <a:rPr lang="en-US" sz="2000" b="1" kern="0">
                <a:solidFill>
                  <a:srgbClr val="64FF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汽车雨刮器检测项目</a:t>
            </a:r>
            <a:endParaRPr lang="en-US" sz="2000" b="1" kern="0">
              <a:solidFill>
                <a:srgbClr val="64FFD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92710" algn="l" rtl="0" eaLnBrk="0">
              <a:lnSpc>
                <a:spcPct val="85000"/>
              </a:lnSpc>
              <a:spcBef>
                <a:spcPts val="600"/>
              </a:spcBef>
            </a:pPr>
            <a:r>
              <a:rPr sz="2000" kern="0" spc="-16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·雨刮器表面缺陷</a:t>
            </a:r>
            <a:endParaRPr sz="2000" kern="0" spc="-160" dirty="0">
              <a:solidFill>
                <a:schemeClr val="bg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92710" algn="l" rtl="0" eaLnBrk="0">
              <a:lnSpc>
                <a:spcPct val="85000"/>
              </a:lnSpc>
              <a:spcBef>
                <a:spcPts val="600"/>
              </a:spcBef>
            </a:pPr>
            <a:r>
              <a:rPr sz="2000" kern="0" spc="-13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·表面凹坑孔洞划痕检测</a:t>
            </a:r>
            <a:endParaRPr sz="2000" kern="0" spc="-130" dirty="0">
              <a:solidFill>
                <a:schemeClr val="bg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78" name="picture 47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85470" y="2456815"/>
            <a:ext cx="2886710" cy="2959100"/>
          </a:xfrm>
          <a:prstGeom prst="rect">
            <a:avLst/>
          </a:prstGeom>
        </p:spPr>
      </p:pic>
      <p:pic>
        <p:nvPicPr>
          <p:cNvPr id="482" name="picture 48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7780019" y="3809999"/>
            <a:ext cx="2116836" cy="1606296"/>
          </a:xfrm>
          <a:prstGeom prst="rect">
            <a:avLst/>
          </a:prstGeom>
        </p:spPr>
      </p:pic>
      <p:pic>
        <p:nvPicPr>
          <p:cNvPr id="488" name="picture 48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7132571" y="1724532"/>
            <a:ext cx="2764535" cy="1728216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92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35000" y="330623"/>
            <a:ext cx="8890000" cy="529167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kern="0">
                <a:solidFill>
                  <a:srgbClr val="64FF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汽车制造类产品</a:t>
            </a:r>
            <a:endParaRPr lang="zh-CN" altLang="en-US" sz="2400" b="1" i="0" u="none" strike="noStrike" kern="0">
              <a:solidFill>
                <a:srgbClr val="64FFD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54" name="path 54"/>
          <p:cNvSpPr/>
          <p:nvPr/>
        </p:nvSpPr>
        <p:spPr>
          <a:xfrm>
            <a:off x="607187" y="987043"/>
            <a:ext cx="8901684" cy="16764"/>
          </a:xfrm>
          <a:custGeom>
            <a:avLst/>
            <a:gdLst/>
            <a:ahLst/>
            <a:cxnLst/>
            <a:rect l="0" t="0" r="0" b="0"/>
            <a:pathLst>
              <a:path w="14018" h="26">
                <a:moveTo>
                  <a:pt x="0" y="0"/>
                </a:moveTo>
                <a:lnTo>
                  <a:pt x="14018" y="0"/>
                </a:lnTo>
                <a:lnTo>
                  <a:pt x="14018" y="26"/>
                </a:lnTo>
                <a:lnTo>
                  <a:pt x="0" y="26"/>
                </a:lnTo>
                <a:lnTo>
                  <a:pt x="0" y="0"/>
                </a:lnTo>
                <a:close/>
              </a:path>
            </a:pathLst>
          </a:custGeom>
          <a:solidFill>
            <a:srgbClr val="64FFDA"/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08440" y="127635"/>
            <a:ext cx="767080" cy="732155"/>
          </a:xfrm>
          <a:prstGeom prst="rect">
            <a:avLst/>
          </a:prstGeom>
        </p:spPr>
      </p:pic>
      <p:pic>
        <p:nvPicPr>
          <p:cNvPr id="508" name="picture 50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525010" y="1127251"/>
            <a:ext cx="3110484" cy="1970532"/>
          </a:xfrm>
          <a:prstGeom prst="rect">
            <a:avLst/>
          </a:prstGeom>
        </p:spPr>
      </p:pic>
      <p:pic>
        <p:nvPicPr>
          <p:cNvPr id="510" name="picture 5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08711" y="3614038"/>
            <a:ext cx="2788919" cy="1813560"/>
          </a:xfrm>
          <a:prstGeom prst="rect">
            <a:avLst/>
          </a:prstGeom>
        </p:spPr>
      </p:pic>
      <p:sp>
        <p:nvSpPr>
          <p:cNvPr id="512" name="textbox 512"/>
          <p:cNvSpPr/>
          <p:nvPr/>
        </p:nvSpPr>
        <p:spPr>
          <a:xfrm>
            <a:off x="635000" y="1401445"/>
            <a:ext cx="2512695" cy="14217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86000"/>
              </a:lnSpc>
            </a:pPr>
            <a:r>
              <a:rPr lang="en-US" sz="2000" b="1" kern="0">
                <a:solidFill>
                  <a:srgbClr val="64FF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前门锁配件检测项目</a:t>
            </a:r>
            <a:endParaRPr lang="en-US" sz="2000" b="1" kern="0">
              <a:solidFill>
                <a:srgbClr val="64FFD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91440" algn="l" rtl="0" eaLnBrk="0">
              <a:lnSpc>
                <a:spcPct val="85000"/>
              </a:lnSpc>
              <a:spcBef>
                <a:spcPts val="605"/>
              </a:spcBef>
            </a:pPr>
            <a:r>
              <a:rPr sz="2000" kern="0" spc="-18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·检测配件有无</a:t>
            </a:r>
            <a:endParaRPr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91440" algn="l" rtl="0" eaLnBrk="0">
              <a:lnSpc>
                <a:spcPts val="2420"/>
              </a:lnSpc>
              <a:spcBef>
                <a:spcPts val="185"/>
              </a:spcBef>
            </a:pPr>
            <a:r>
              <a:rPr sz="2000" kern="0" spc="-18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·检测配件角度</a:t>
            </a:r>
            <a:endParaRPr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91440" algn="l" rtl="0" eaLnBrk="0">
              <a:lnSpc>
                <a:spcPts val="2420"/>
              </a:lnSpc>
              <a:spcBef>
                <a:spcPts val="5"/>
              </a:spcBef>
            </a:pPr>
            <a:r>
              <a:rPr sz="2000" kern="0" spc="-18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·多种款式切换</a:t>
            </a:r>
            <a:endParaRPr sz="2000" kern="0" spc="-180" dirty="0">
              <a:solidFill>
                <a:schemeClr val="bg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514" name="picture 5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525010" y="3301492"/>
            <a:ext cx="3159251" cy="2125979"/>
          </a:xfrm>
          <a:prstGeom prst="rect">
            <a:avLst/>
          </a:prstGeom>
        </p:spPr>
      </p:pic>
      <p:pic>
        <p:nvPicPr>
          <p:cNvPr id="518" name="picture 5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6810756" y="3239007"/>
            <a:ext cx="3022091" cy="2188464"/>
          </a:xfrm>
          <a:prstGeom prst="rect">
            <a:avLst/>
          </a:prstGeom>
        </p:spPr>
      </p:pic>
      <p:pic>
        <p:nvPicPr>
          <p:cNvPr id="522" name="picture 5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6723888" y="1128775"/>
            <a:ext cx="3108959" cy="197053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92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35000" y="330623"/>
            <a:ext cx="8890000" cy="529167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kern="0">
                <a:solidFill>
                  <a:srgbClr val="64FF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汽车制造类产品</a:t>
            </a:r>
            <a:endParaRPr lang="zh-CN" altLang="en-US" sz="2400" b="1" i="0" u="none" strike="noStrike" kern="0">
              <a:solidFill>
                <a:srgbClr val="64FFD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54" name="path 54"/>
          <p:cNvSpPr/>
          <p:nvPr/>
        </p:nvSpPr>
        <p:spPr>
          <a:xfrm>
            <a:off x="607187" y="987043"/>
            <a:ext cx="8901684" cy="16764"/>
          </a:xfrm>
          <a:custGeom>
            <a:avLst/>
            <a:gdLst/>
            <a:ahLst/>
            <a:cxnLst/>
            <a:rect l="0" t="0" r="0" b="0"/>
            <a:pathLst>
              <a:path w="14018" h="26">
                <a:moveTo>
                  <a:pt x="0" y="0"/>
                </a:moveTo>
                <a:lnTo>
                  <a:pt x="14018" y="0"/>
                </a:lnTo>
                <a:lnTo>
                  <a:pt x="14018" y="26"/>
                </a:lnTo>
                <a:lnTo>
                  <a:pt x="0" y="26"/>
                </a:lnTo>
                <a:lnTo>
                  <a:pt x="0" y="0"/>
                </a:lnTo>
                <a:close/>
              </a:path>
            </a:pathLst>
          </a:custGeom>
          <a:solidFill>
            <a:srgbClr val="64FFDA"/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08440" y="127635"/>
            <a:ext cx="767080" cy="732155"/>
          </a:xfrm>
          <a:prstGeom prst="rect">
            <a:avLst/>
          </a:prstGeom>
        </p:spPr>
      </p:pic>
      <p:pic>
        <p:nvPicPr>
          <p:cNvPr id="544" name="picture 5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60476" y="2863595"/>
            <a:ext cx="8258556" cy="1272539"/>
          </a:xfrm>
          <a:prstGeom prst="rect">
            <a:avLst/>
          </a:prstGeom>
        </p:spPr>
      </p:pic>
      <p:sp>
        <p:nvSpPr>
          <p:cNvPr id="546" name="textbox 546"/>
          <p:cNvSpPr/>
          <p:nvPr/>
        </p:nvSpPr>
        <p:spPr>
          <a:xfrm>
            <a:off x="635000" y="1372235"/>
            <a:ext cx="2849245" cy="11226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86000"/>
              </a:lnSpc>
            </a:pPr>
            <a:r>
              <a:rPr lang="en-US" sz="2000" b="1" kern="0">
                <a:solidFill>
                  <a:srgbClr val="64FF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汽车中控触控钮检测项目</a:t>
            </a:r>
            <a:endParaRPr lang="en-US" sz="2000" b="1" kern="0">
              <a:solidFill>
                <a:srgbClr val="64FFD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92710" algn="l" rtl="0" eaLnBrk="0">
              <a:lnSpc>
                <a:spcPts val="2420"/>
              </a:lnSpc>
              <a:spcBef>
                <a:spcPts val="1730"/>
              </a:spcBef>
            </a:pPr>
            <a:r>
              <a:rPr sz="2000" kern="0" spc="-14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·按键所有背光亮/灭</a:t>
            </a:r>
            <a:endParaRPr sz="2000" kern="0" spc="-140" dirty="0">
              <a:solidFill>
                <a:schemeClr val="bg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92710" algn="l" rtl="0" eaLnBrk="0">
              <a:lnSpc>
                <a:spcPts val="2420"/>
              </a:lnSpc>
              <a:spcBef>
                <a:spcPts val="1730"/>
              </a:spcBef>
            </a:pPr>
            <a:r>
              <a:rPr sz="2000" kern="0" spc="-11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·指示灯橙红  亮/</a:t>
            </a:r>
            <a:r>
              <a:rPr sz="2000" kern="0" spc="-12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暗  区分</a:t>
            </a:r>
            <a:endParaRPr sz="2000" kern="0" spc="-120" dirty="0">
              <a:solidFill>
                <a:schemeClr val="bg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548" name="picture 54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60476" y="4247387"/>
            <a:ext cx="8258556" cy="1245108"/>
          </a:xfrm>
          <a:prstGeom prst="rect">
            <a:avLst/>
          </a:prstGeom>
        </p:spPr>
      </p:pic>
      <p:pic>
        <p:nvPicPr>
          <p:cNvPr id="552" name="picture 55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356603" y="1117091"/>
            <a:ext cx="2662428" cy="1542288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92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35000" y="330623"/>
            <a:ext cx="8890000" cy="529167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kern="0">
                <a:solidFill>
                  <a:srgbClr val="64FF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汽车制造类产品</a:t>
            </a:r>
            <a:endParaRPr lang="zh-CN" altLang="en-US" sz="2400" b="1" i="0" u="none" strike="noStrike" kern="0">
              <a:solidFill>
                <a:srgbClr val="64FFD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54" name="path 54"/>
          <p:cNvSpPr/>
          <p:nvPr/>
        </p:nvSpPr>
        <p:spPr>
          <a:xfrm>
            <a:off x="607187" y="987043"/>
            <a:ext cx="8901684" cy="16764"/>
          </a:xfrm>
          <a:custGeom>
            <a:avLst/>
            <a:gdLst/>
            <a:ahLst/>
            <a:cxnLst/>
            <a:rect l="0" t="0" r="0" b="0"/>
            <a:pathLst>
              <a:path w="14018" h="26">
                <a:moveTo>
                  <a:pt x="0" y="0"/>
                </a:moveTo>
                <a:lnTo>
                  <a:pt x="14018" y="0"/>
                </a:lnTo>
                <a:lnTo>
                  <a:pt x="14018" y="26"/>
                </a:lnTo>
                <a:lnTo>
                  <a:pt x="0" y="26"/>
                </a:lnTo>
                <a:lnTo>
                  <a:pt x="0" y="0"/>
                </a:lnTo>
                <a:close/>
              </a:path>
            </a:pathLst>
          </a:custGeom>
          <a:solidFill>
            <a:srgbClr val="64FFDA"/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08440" y="127635"/>
            <a:ext cx="767080" cy="732155"/>
          </a:xfrm>
          <a:prstGeom prst="rect">
            <a:avLst/>
          </a:prstGeom>
        </p:spPr>
      </p:pic>
      <p:sp>
        <p:nvSpPr>
          <p:cNvPr id="572" name="textbox 572"/>
          <p:cNvSpPr/>
          <p:nvPr/>
        </p:nvSpPr>
        <p:spPr>
          <a:xfrm>
            <a:off x="635000" y="1101725"/>
            <a:ext cx="2480310" cy="27349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86000"/>
              </a:lnSpc>
            </a:pPr>
            <a:r>
              <a:rPr lang="en-US" sz="2000" b="1" kern="0">
                <a:solidFill>
                  <a:srgbClr val="64FF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摩托钥匙孔检测项目</a:t>
            </a:r>
            <a:endParaRPr lang="en-US" sz="2000" b="1" kern="0">
              <a:solidFill>
                <a:srgbClr val="64FFD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93345" algn="l" rtl="0" eaLnBrk="0">
              <a:lnSpc>
                <a:spcPct val="90000"/>
              </a:lnSpc>
              <a:spcBef>
                <a:spcPts val="230"/>
              </a:spcBef>
            </a:pPr>
            <a:r>
              <a:rPr sz="1900" kern="0" spc="-10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·印字缺失</a:t>
            </a:r>
            <a:endParaRPr sz="19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93345" algn="l" rtl="0" eaLnBrk="0">
              <a:lnSpc>
                <a:spcPct val="90000"/>
              </a:lnSpc>
              <a:spcBef>
                <a:spcPts val="375"/>
              </a:spcBef>
            </a:pPr>
            <a:r>
              <a:rPr sz="1900" kern="0" spc="-10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·印字拉丝</a:t>
            </a:r>
            <a:endParaRPr sz="19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93345" algn="l" rtl="0" eaLnBrk="0">
              <a:lnSpc>
                <a:spcPct val="85000"/>
              </a:lnSpc>
              <a:spcBef>
                <a:spcPts val="385"/>
              </a:spcBef>
            </a:pPr>
            <a:r>
              <a:rPr sz="2000" kern="0" spc="-17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·喷漆表面凹坑</a:t>
            </a:r>
            <a:endParaRPr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93345" algn="l" rtl="0" eaLnBrk="0">
              <a:lnSpc>
                <a:spcPct val="85000"/>
              </a:lnSpc>
              <a:spcBef>
                <a:spcPts val="385"/>
              </a:spcBef>
            </a:pPr>
            <a:r>
              <a:rPr sz="2000" kern="0" spc="-17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·印字圆点飞边</a:t>
            </a:r>
            <a:endParaRPr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93345" algn="l" rtl="0" eaLnBrk="0">
              <a:lnSpc>
                <a:spcPct val="90000"/>
              </a:lnSpc>
              <a:spcBef>
                <a:spcPts val="375"/>
              </a:spcBef>
            </a:pPr>
            <a:r>
              <a:rPr sz="1900" kern="0" spc="-10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·印字断点</a:t>
            </a:r>
            <a:endParaRPr sz="19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93345" algn="l" rtl="0" eaLnBrk="0">
              <a:lnSpc>
                <a:spcPct val="85000"/>
              </a:lnSpc>
              <a:spcBef>
                <a:spcPts val="385"/>
              </a:spcBef>
            </a:pPr>
            <a:r>
              <a:rPr sz="2000" kern="0" spc="-17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·圆点印字缺失</a:t>
            </a:r>
            <a:endParaRPr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93345" algn="l" rtl="0" eaLnBrk="0">
              <a:lnSpc>
                <a:spcPct val="85000"/>
              </a:lnSpc>
              <a:spcBef>
                <a:spcPts val="385"/>
              </a:spcBef>
            </a:pPr>
            <a:r>
              <a:rPr sz="2000" kern="0" spc="-18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·色调不均匀</a:t>
            </a:r>
            <a:endParaRPr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93345" algn="l" rtl="0" eaLnBrk="0">
              <a:lnSpc>
                <a:spcPct val="90000"/>
              </a:lnSpc>
              <a:spcBef>
                <a:spcPts val="375"/>
              </a:spcBef>
            </a:pPr>
            <a:r>
              <a:rPr sz="1900" kern="0" spc="-10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·字体重影</a:t>
            </a:r>
            <a:endParaRPr sz="1900" kern="0" spc="-100" dirty="0">
              <a:solidFill>
                <a:schemeClr val="bg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574" name="picture 57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04723" y="3925315"/>
            <a:ext cx="2641091" cy="1655064"/>
          </a:xfrm>
          <a:prstGeom prst="rect">
            <a:avLst/>
          </a:prstGeom>
        </p:spPr>
      </p:pic>
      <p:pic>
        <p:nvPicPr>
          <p:cNvPr id="576" name="picture 5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921252" y="2760090"/>
            <a:ext cx="2403347" cy="2828544"/>
          </a:xfrm>
          <a:prstGeom prst="rect">
            <a:avLst/>
          </a:prstGeom>
        </p:spPr>
      </p:pic>
      <p:pic>
        <p:nvPicPr>
          <p:cNvPr id="584" name="picture 58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921252" y="1108075"/>
            <a:ext cx="2403347" cy="1603247"/>
          </a:xfrm>
          <a:prstGeom prst="rect">
            <a:avLst/>
          </a:prstGeom>
        </p:spPr>
      </p:pic>
      <p:pic>
        <p:nvPicPr>
          <p:cNvPr id="586" name="picture 58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6382510" y="3412363"/>
            <a:ext cx="2994660" cy="2176272"/>
          </a:xfrm>
          <a:prstGeom prst="rect">
            <a:avLst/>
          </a:prstGeom>
        </p:spPr>
      </p:pic>
      <p:pic>
        <p:nvPicPr>
          <p:cNvPr id="590" name="picture 59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6374890" y="1100454"/>
            <a:ext cx="2994659" cy="2253996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92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35000" y="330623"/>
            <a:ext cx="8890000" cy="529167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kern="0">
                <a:solidFill>
                  <a:srgbClr val="64FF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汽车制造类</a:t>
            </a:r>
            <a:endParaRPr lang="zh-CN" altLang="en-US" sz="2400" b="1" i="0" u="none" strike="noStrike" kern="0">
              <a:solidFill>
                <a:srgbClr val="64FFD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54" name="path 54"/>
          <p:cNvSpPr/>
          <p:nvPr/>
        </p:nvSpPr>
        <p:spPr>
          <a:xfrm>
            <a:off x="607187" y="987043"/>
            <a:ext cx="8901684" cy="16764"/>
          </a:xfrm>
          <a:custGeom>
            <a:avLst/>
            <a:gdLst/>
            <a:ahLst/>
            <a:cxnLst/>
            <a:rect l="0" t="0" r="0" b="0"/>
            <a:pathLst>
              <a:path w="14018" h="26">
                <a:moveTo>
                  <a:pt x="0" y="0"/>
                </a:moveTo>
                <a:lnTo>
                  <a:pt x="14018" y="0"/>
                </a:lnTo>
                <a:lnTo>
                  <a:pt x="14018" y="26"/>
                </a:lnTo>
                <a:lnTo>
                  <a:pt x="0" y="26"/>
                </a:lnTo>
                <a:lnTo>
                  <a:pt x="0" y="0"/>
                </a:lnTo>
                <a:close/>
              </a:path>
            </a:pathLst>
          </a:custGeom>
          <a:solidFill>
            <a:srgbClr val="64FFDA"/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08440" y="127635"/>
            <a:ext cx="767080" cy="732155"/>
          </a:xfrm>
          <a:prstGeom prst="rect">
            <a:avLst/>
          </a:prstGeom>
        </p:spPr>
      </p:pic>
      <p:sp>
        <p:nvSpPr>
          <p:cNvPr id="612" name="textbox 612"/>
          <p:cNvSpPr/>
          <p:nvPr/>
        </p:nvSpPr>
        <p:spPr>
          <a:xfrm>
            <a:off x="635000" y="1183005"/>
            <a:ext cx="2722880" cy="16408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85000"/>
              </a:lnSpc>
            </a:pPr>
            <a:r>
              <a:rPr lang="en-US" sz="2000" b="1" kern="0">
                <a:solidFill>
                  <a:srgbClr val="64FF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汽车油箱尾箱拉手检测</a:t>
            </a:r>
            <a:endParaRPr lang="en-US" sz="2000" b="1" kern="0">
              <a:solidFill>
                <a:srgbClr val="64FFD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92710" algn="l" rtl="0" eaLnBrk="0">
              <a:lnSpc>
                <a:spcPts val="3005"/>
              </a:lnSpc>
            </a:pPr>
            <a:r>
              <a:rPr sz="2000" kern="0" spc="-17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·图标有无缺陷</a:t>
            </a:r>
            <a:endParaRPr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92710" algn="l" rtl="0" eaLnBrk="0">
              <a:lnSpc>
                <a:spcPts val="2420"/>
              </a:lnSpc>
              <a:spcBef>
                <a:spcPts val="260"/>
              </a:spcBef>
            </a:pPr>
            <a:r>
              <a:rPr sz="2000" kern="0" spc="-16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·塑料件位置偏差</a:t>
            </a:r>
            <a:endParaRPr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92710" algn="l" rtl="0" eaLnBrk="0">
              <a:lnSpc>
                <a:spcPct val="90000"/>
              </a:lnSpc>
              <a:spcBef>
                <a:spcPts val="270"/>
              </a:spcBef>
            </a:pPr>
            <a:r>
              <a:rPr sz="1900" kern="0" spc="-10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·弹簧有无</a:t>
            </a:r>
            <a:endParaRPr sz="19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92710" algn="l" rtl="0" eaLnBrk="0">
              <a:lnSpc>
                <a:spcPts val="2420"/>
              </a:lnSpc>
              <a:spcBef>
                <a:spcPts val="260"/>
              </a:spcBef>
            </a:pPr>
            <a:r>
              <a:rPr sz="2000" kern="0" spc="-17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·弹簧位置角度</a:t>
            </a:r>
            <a:endParaRPr sz="2000" kern="0" spc="-170" dirty="0">
              <a:solidFill>
                <a:schemeClr val="bg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614" name="picture 6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34872" y="3147059"/>
            <a:ext cx="3198876" cy="2177795"/>
          </a:xfrm>
          <a:prstGeom prst="rect">
            <a:avLst/>
          </a:prstGeom>
        </p:spPr>
      </p:pic>
      <p:pic>
        <p:nvPicPr>
          <p:cNvPr id="616" name="picture 6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243070" y="1179195"/>
            <a:ext cx="1979930" cy="2830195"/>
          </a:xfrm>
          <a:prstGeom prst="rect">
            <a:avLst/>
          </a:prstGeom>
        </p:spPr>
      </p:pic>
      <p:pic>
        <p:nvPicPr>
          <p:cNvPr id="618" name="picture 6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241165" y="4150360"/>
            <a:ext cx="1981200" cy="1475105"/>
          </a:xfrm>
          <a:prstGeom prst="rect">
            <a:avLst/>
          </a:prstGeom>
        </p:spPr>
      </p:pic>
      <p:pic>
        <p:nvPicPr>
          <p:cNvPr id="622" name="picture 6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6580505" y="4187825"/>
            <a:ext cx="2719705" cy="1423670"/>
          </a:xfrm>
          <a:prstGeom prst="rect">
            <a:avLst/>
          </a:prstGeom>
        </p:spPr>
      </p:pic>
      <p:pic>
        <p:nvPicPr>
          <p:cNvPr id="628" name="picture 6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6580505" y="2684780"/>
            <a:ext cx="2719705" cy="1365250"/>
          </a:xfrm>
          <a:prstGeom prst="rect">
            <a:avLst/>
          </a:prstGeom>
        </p:spPr>
      </p:pic>
      <p:pic>
        <p:nvPicPr>
          <p:cNvPr id="630" name="picture 63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6580505" y="1183005"/>
            <a:ext cx="2719705" cy="136398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92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35000" y="330623"/>
            <a:ext cx="8890000" cy="529167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i="0" u="none" strike="noStrike" kern="0">
                <a:solidFill>
                  <a:srgbClr val="64FF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医疗</a:t>
            </a:r>
            <a:r>
              <a:rPr lang="zh-CN" altLang="en-US" sz="2400" b="1" i="0" u="none" strike="noStrike" kern="0">
                <a:solidFill>
                  <a:srgbClr val="64FF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类</a:t>
            </a:r>
            <a:endParaRPr lang="zh-CN" altLang="en-US" sz="2400" b="1" i="0" u="none" strike="noStrike" kern="0">
              <a:solidFill>
                <a:srgbClr val="64FFD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54" name="path 54"/>
          <p:cNvSpPr/>
          <p:nvPr/>
        </p:nvSpPr>
        <p:spPr>
          <a:xfrm>
            <a:off x="607187" y="987043"/>
            <a:ext cx="8901684" cy="16764"/>
          </a:xfrm>
          <a:custGeom>
            <a:avLst/>
            <a:gdLst/>
            <a:ahLst/>
            <a:cxnLst/>
            <a:rect l="0" t="0" r="0" b="0"/>
            <a:pathLst>
              <a:path w="14018" h="26">
                <a:moveTo>
                  <a:pt x="0" y="0"/>
                </a:moveTo>
                <a:lnTo>
                  <a:pt x="14018" y="0"/>
                </a:lnTo>
                <a:lnTo>
                  <a:pt x="14018" y="26"/>
                </a:lnTo>
                <a:lnTo>
                  <a:pt x="0" y="26"/>
                </a:lnTo>
                <a:lnTo>
                  <a:pt x="0" y="0"/>
                </a:lnTo>
                <a:close/>
              </a:path>
            </a:pathLst>
          </a:custGeom>
          <a:solidFill>
            <a:srgbClr val="64FFDA"/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08440" y="127635"/>
            <a:ext cx="767080" cy="732155"/>
          </a:xfrm>
          <a:prstGeom prst="rect">
            <a:avLst/>
          </a:prstGeom>
        </p:spPr>
      </p:pic>
      <p:sp>
        <p:nvSpPr>
          <p:cNvPr id="648" name="textbox 648"/>
          <p:cNvSpPr/>
          <p:nvPr/>
        </p:nvSpPr>
        <p:spPr>
          <a:xfrm>
            <a:off x="635000" y="1270635"/>
            <a:ext cx="1290320" cy="11004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86000"/>
              </a:lnSpc>
            </a:pPr>
            <a:r>
              <a:rPr lang="en-US" sz="2000" b="1" kern="0">
                <a:solidFill>
                  <a:srgbClr val="64FF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试管项目</a:t>
            </a:r>
            <a:endParaRPr lang="en-US" sz="2000" b="1" kern="0">
              <a:solidFill>
                <a:srgbClr val="64FFD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r" rtl="0" eaLnBrk="0">
              <a:lnSpc>
                <a:spcPct val="85000"/>
              </a:lnSpc>
              <a:spcBef>
                <a:spcPts val="605"/>
              </a:spcBef>
            </a:pPr>
            <a:r>
              <a:rPr sz="2000" kern="0" spc="-18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·沉淀物检测</a:t>
            </a:r>
            <a:endParaRPr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89535" algn="l" rtl="0" eaLnBrk="0">
              <a:lnSpc>
                <a:spcPct val="90000"/>
              </a:lnSpc>
              <a:spcBef>
                <a:spcPts val="375"/>
              </a:spcBef>
            </a:pPr>
            <a:r>
              <a:rPr sz="1900" kern="0" spc="-10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·实时监测</a:t>
            </a:r>
            <a:endParaRPr sz="1900" kern="0" spc="-100" dirty="0">
              <a:solidFill>
                <a:schemeClr val="bg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652" name="picture 6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193919" y="1290828"/>
            <a:ext cx="5239512" cy="4024883"/>
          </a:xfrm>
          <a:prstGeom prst="rect">
            <a:avLst/>
          </a:prstGeom>
        </p:spPr>
      </p:pic>
      <p:pic>
        <p:nvPicPr>
          <p:cNvPr id="654" name="picture 65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35762" y="2637790"/>
            <a:ext cx="3163823" cy="2677667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92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35000" y="330623"/>
            <a:ext cx="8890000" cy="529167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i="0" u="none" strike="noStrike" kern="0">
                <a:solidFill>
                  <a:srgbClr val="64FF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医疗</a:t>
            </a:r>
            <a:r>
              <a:rPr lang="zh-CN" altLang="en-US" sz="2400" b="1" i="0" u="none" strike="noStrike" kern="0">
                <a:solidFill>
                  <a:srgbClr val="64FF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类</a:t>
            </a:r>
            <a:endParaRPr lang="zh-CN" altLang="en-US" sz="2400" b="1" i="0" u="none" strike="noStrike" kern="0">
              <a:solidFill>
                <a:srgbClr val="64FFD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54" name="path 54"/>
          <p:cNvSpPr/>
          <p:nvPr/>
        </p:nvSpPr>
        <p:spPr>
          <a:xfrm>
            <a:off x="607187" y="987043"/>
            <a:ext cx="8901684" cy="16764"/>
          </a:xfrm>
          <a:custGeom>
            <a:avLst/>
            <a:gdLst/>
            <a:ahLst/>
            <a:cxnLst/>
            <a:rect l="0" t="0" r="0" b="0"/>
            <a:pathLst>
              <a:path w="14018" h="26">
                <a:moveTo>
                  <a:pt x="0" y="0"/>
                </a:moveTo>
                <a:lnTo>
                  <a:pt x="14018" y="0"/>
                </a:lnTo>
                <a:lnTo>
                  <a:pt x="14018" y="26"/>
                </a:lnTo>
                <a:lnTo>
                  <a:pt x="0" y="26"/>
                </a:lnTo>
                <a:lnTo>
                  <a:pt x="0" y="0"/>
                </a:lnTo>
                <a:close/>
              </a:path>
            </a:pathLst>
          </a:custGeom>
          <a:solidFill>
            <a:srgbClr val="64FFDA"/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08440" y="127635"/>
            <a:ext cx="767080" cy="732155"/>
          </a:xfrm>
          <a:prstGeom prst="rect">
            <a:avLst/>
          </a:prstGeom>
        </p:spPr>
      </p:pic>
      <p:sp>
        <p:nvSpPr>
          <p:cNvPr id="680" name="textbox 680"/>
          <p:cNvSpPr/>
          <p:nvPr/>
        </p:nvSpPr>
        <p:spPr>
          <a:xfrm>
            <a:off x="634902" y="1195413"/>
            <a:ext cx="1751964" cy="11029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86000"/>
              </a:lnSpc>
              <a:buClrTx/>
              <a:buSzTx/>
              <a:buFontTx/>
            </a:pPr>
            <a:r>
              <a:rPr lang="en-US" sz="2000" b="1" kern="0">
                <a:solidFill>
                  <a:srgbClr val="64FF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药丸检测项目</a:t>
            </a:r>
            <a:endParaRPr lang="en-US" sz="2000" b="1" kern="0">
              <a:solidFill>
                <a:srgbClr val="64FFD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r" rtl="0" eaLnBrk="0">
              <a:lnSpc>
                <a:spcPts val="2420"/>
              </a:lnSpc>
              <a:spcBef>
                <a:spcPts val="1775"/>
              </a:spcBef>
            </a:pPr>
            <a:r>
              <a:rPr sz="2000" kern="0" spc="-17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·药丸圆度检测</a:t>
            </a:r>
            <a:endParaRPr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r" rtl="0" eaLnBrk="0">
              <a:lnSpc>
                <a:spcPct val="85000"/>
              </a:lnSpc>
              <a:spcBef>
                <a:spcPts val="205"/>
              </a:spcBef>
            </a:pPr>
            <a:r>
              <a:rPr sz="2000" kern="0" spc="-18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·药丸</a:t>
            </a:r>
            <a:r>
              <a:rPr sz="2000" kern="0" spc="-17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直径筛</a:t>
            </a:r>
            <a:r>
              <a:rPr sz="2000" kern="0" spc="-14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选</a:t>
            </a:r>
            <a:endParaRPr sz="2000" kern="0" spc="-140" dirty="0">
              <a:solidFill>
                <a:schemeClr val="bg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682" name="picture 68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29945" y="2697480"/>
            <a:ext cx="1751330" cy="2759710"/>
          </a:xfrm>
          <a:prstGeom prst="rect">
            <a:avLst/>
          </a:prstGeom>
        </p:spPr>
      </p:pic>
      <p:pic>
        <p:nvPicPr>
          <p:cNvPr id="684" name="picture 68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729480" y="1130680"/>
            <a:ext cx="5600701" cy="4326636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92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35000" y="330623"/>
            <a:ext cx="8890000" cy="529167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i="0" u="none" strike="noStrike" kern="0">
                <a:solidFill>
                  <a:srgbClr val="64FF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医疗</a:t>
            </a:r>
            <a:r>
              <a:rPr lang="zh-CN" altLang="en-US" sz="2400" b="1" i="0" u="none" strike="noStrike" kern="0">
                <a:solidFill>
                  <a:srgbClr val="64FF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类</a:t>
            </a:r>
            <a:endParaRPr lang="zh-CN" altLang="en-US" sz="2400" b="1" i="0" u="none" strike="noStrike" kern="0">
              <a:solidFill>
                <a:srgbClr val="64FFD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54" name="path 54"/>
          <p:cNvSpPr/>
          <p:nvPr/>
        </p:nvSpPr>
        <p:spPr>
          <a:xfrm>
            <a:off x="607187" y="987043"/>
            <a:ext cx="8901684" cy="16764"/>
          </a:xfrm>
          <a:custGeom>
            <a:avLst/>
            <a:gdLst/>
            <a:ahLst/>
            <a:cxnLst/>
            <a:rect l="0" t="0" r="0" b="0"/>
            <a:pathLst>
              <a:path w="14018" h="26">
                <a:moveTo>
                  <a:pt x="0" y="0"/>
                </a:moveTo>
                <a:lnTo>
                  <a:pt x="14018" y="0"/>
                </a:lnTo>
                <a:lnTo>
                  <a:pt x="14018" y="26"/>
                </a:lnTo>
                <a:lnTo>
                  <a:pt x="0" y="26"/>
                </a:lnTo>
                <a:lnTo>
                  <a:pt x="0" y="0"/>
                </a:lnTo>
                <a:close/>
              </a:path>
            </a:pathLst>
          </a:custGeom>
          <a:solidFill>
            <a:srgbClr val="64FFDA"/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08440" y="127635"/>
            <a:ext cx="767080" cy="732155"/>
          </a:xfrm>
          <a:prstGeom prst="rect">
            <a:avLst/>
          </a:prstGeom>
        </p:spPr>
      </p:pic>
      <p:sp>
        <p:nvSpPr>
          <p:cNvPr id="708" name="textbox 708"/>
          <p:cNvSpPr/>
          <p:nvPr/>
        </p:nvSpPr>
        <p:spPr>
          <a:xfrm>
            <a:off x="635034" y="1218273"/>
            <a:ext cx="3452495" cy="32785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sz="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955" algn="l" rtl="0" eaLnBrk="0">
              <a:lnSpc>
                <a:spcPct val="86000"/>
              </a:lnSpc>
            </a:pPr>
            <a:r>
              <a:rPr lang="en-US" sz="2000" b="1" kern="0">
                <a:solidFill>
                  <a:srgbClr val="64FF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心电电级检测项目</a:t>
            </a:r>
            <a:endParaRPr lang="en-US" sz="2000" b="1" kern="0">
              <a:solidFill>
                <a:srgbClr val="64FFD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97155" algn="l" rtl="0" eaLnBrk="0">
              <a:lnSpc>
                <a:spcPts val="2420"/>
              </a:lnSpc>
              <a:spcBef>
                <a:spcPts val="1740"/>
              </a:spcBef>
            </a:pPr>
            <a:r>
              <a:rPr sz="2000" kern="0" spc="-13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·产品背面有无缺少电极扣</a:t>
            </a:r>
            <a:endParaRPr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indent="84455" algn="l" rtl="0" eaLnBrk="0">
              <a:lnSpc>
                <a:spcPct val="96000"/>
              </a:lnSpc>
              <a:spcBef>
                <a:spcPts val="5"/>
              </a:spcBef>
            </a:pPr>
            <a:r>
              <a:rPr sz="2000" kern="0" spc="-12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·产品背面有无出现导电胶</a:t>
            </a:r>
            <a:r>
              <a:rPr sz="2000" kern="0" spc="-13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泄露</a:t>
            </a:r>
            <a:r>
              <a:rPr sz="2000" kern="0" spc="-7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或导电胶未覆盖镀银扣</a:t>
            </a:r>
            <a:endParaRPr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97155" algn="l" rtl="0" eaLnBrk="0">
              <a:lnSpc>
                <a:spcPct val="85000"/>
              </a:lnSpc>
              <a:spcBef>
                <a:spcPts val="445"/>
              </a:spcBef>
            </a:pPr>
            <a:r>
              <a:rPr sz="2000" kern="0" spc="-14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·产品正面有无金属扣</a:t>
            </a:r>
            <a:endParaRPr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97155" algn="l" rtl="0" eaLnBrk="0">
              <a:lnSpc>
                <a:spcPct val="85000"/>
              </a:lnSpc>
              <a:spcBef>
                <a:spcPts val="385"/>
              </a:spcBef>
            </a:pPr>
            <a:r>
              <a:rPr sz="2000" kern="0" spc="-13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·产品正面表面有无孔洞</a:t>
            </a:r>
            <a:endParaRPr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97155" algn="l" rtl="0" eaLnBrk="0">
              <a:lnSpc>
                <a:spcPct val="85000"/>
              </a:lnSpc>
              <a:spcBef>
                <a:spcPts val="385"/>
              </a:spcBef>
            </a:pPr>
            <a:r>
              <a:rPr sz="2000" kern="0" spc="-13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·产品正面电极扣柳合变形</a:t>
            </a:r>
            <a:endParaRPr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970" indent="82550" algn="l" rtl="0" eaLnBrk="0">
              <a:lnSpc>
                <a:spcPct val="96000"/>
              </a:lnSpc>
              <a:spcBef>
                <a:spcPts val="370"/>
              </a:spcBef>
            </a:pPr>
            <a:r>
              <a:rPr sz="2000" kern="0" spc="-12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·产品正面无商标及商标中</a:t>
            </a:r>
            <a:r>
              <a:rPr sz="2000" kern="0" spc="-13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心位</a:t>
            </a:r>
            <a:r>
              <a:rPr sz="2000" kern="0" spc="-8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置偏移超过3mm</a:t>
            </a:r>
            <a:endParaRPr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97155" algn="l" rtl="0" eaLnBrk="0">
              <a:lnSpc>
                <a:spcPts val="2420"/>
              </a:lnSpc>
              <a:spcBef>
                <a:spcPts val="55"/>
              </a:spcBef>
            </a:pPr>
            <a:r>
              <a:rPr sz="2000" kern="0" spc="-12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·产品正/背面有无脏污,异物</a:t>
            </a:r>
            <a:endParaRPr sz="2000" kern="0" spc="-120" dirty="0">
              <a:solidFill>
                <a:schemeClr val="bg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712" name="picture 7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380865" y="1130934"/>
            <a:ext cx="5128260" cy="4197096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92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35000" y="330623"/>
            <a:ext cx="8890000" cy="529167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i="0" u="none" strike="noStrike" kern="0">
                <a:solidFill>
                  <a:srgbClr val="64FF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医疗</a:t>
            </a:r>
            <a:r>
              <a:rPr lang="zh-CN" altLang="en-US" sz="2400" b="1" i="0" u="none" strike="noStrike" kern="0">
                <a:solidFill>
                  <a:srgbClr val="64FF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类</a:t>
            </a:r>
            <a:endParaRPr lang="zh-CN" altLang="en-US" sz="2400" b="1" i="0" u="none" strike="noStrike" kern="0">
              <a:solidFill>
                <a:srgbClr val="64FFD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54" name="path 54"/>
          <p:cNvSpPr/>
          <p:nvPr/>
        </p:nvSpPr>
        <p:spPr>
          <a:xfrm>
            <a:off x="607187" y="987043"/>
            <a:ext cx="8901684" cy="16764"/>
          </a:xfrm>
          <a:custGeom>
            <a:avLst/>
            <a:gdLst/>
            <a:ahLst/>
            <a:cxnLst/>
            <a:rect l="0" t="0" r="0" b="0"/>
            <a:pathLst>
              <a:path w="14018" h="26">
                <a:moveTo>
                  <a:pt x="0" y="0"/>
                </a:moveTo>
                <a:lnTo>
                  <a:pt x="14018" y="0"/>
                </a:lnTo>
                <a:lnTo>
                  <a:pt x="14018" y="26"/>
                </a:lnTo>
                <a:lnTo>
                  <a:pt x="0" y="26"/>
                </a:lnTo>
                <a:lnTo>
                  <a:pt x="0" y="0"/>
                </a:lnTo>
                <a:close/>
              </a:path>
            </a:pathLst>
          </a:custGeom>
          <a:solidFill>
            <a:srgbClr val="64FFDA"/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08440" y="127635"/>
            <a:ext cx="767080" cy="732155"/>
          </a:xfrm>
          <a:prstGeom prst="rect">
            <a:avLst/>
          </a:prstGeom>
        </p:spPr>
      </p:pic>
      <p:pic>
        <p:nvPicPr>
          <p:cNvPr id="736" name="picture 7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990087" y="3491483"/>
            <a:ext cx="3390900" cy="1903476"/>
          </a:xfrm>
          <a:prstGeom prst="rect">
            <a:avLst/>
          </a:prstGeom>
        </p:spPr>
      </p:pic>
      <p:sp>
        <p:nvSpPr>
          <p:cNvPr id="740" name="textbox 740"/>
          <p:cNvSpPr/>
          <p:nvPr/>
        </p:nvSpPr>
        <p:spPr>
          <a:xfrm>
            <a:off x="635273" y="1208113"/>
            <a:ext cx="1704975" cy="8585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86000"/>
              </a:lnSpc>
            </a:pPr>
            <a:r>
              <a:rPr lang="en-US" sz="2000" b="1" kern="0">
                <a:solidFill>
                  <a:srgbClr val="64FF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针管检测项目</a:t>
            </a:r>
            <a:endParaRPr lang="en-US" sz="2000" b="1" kern="0">
              <a:solidFill>
                <a:srgbClr val="64FFD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55000"/>
              </a:lnSpc>
            </a:pPr>
            <a:endParaRPr sz="1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19000"/>
              </a:lnSpc>
            </a:pPr>
            <a:r>
              <a:rPr lang="en-US" sz="1900" kern="0" spc="-13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1900" kern="0" spc="-13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·推头是否到</a:t>
            </a:r>
            <a:r>
              <a:rPr sz="1900" kern="0" spc="-6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位</a:t>
            </a:r>
            <a:endParaRPr sz="1900" kern="0" spc="-60" dirty="0">
              <a:solidFill>
                <a:schemeClr val="bg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742" name="picture 7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994660" y="1491995"/>
            <a:ext cx="3386328" cy="1897379"/>
          </a:xfrm>
          <a:prstGeom prst="rect">
            <a:avLst/>
          </a:prstGeom>
        </p:spPr>
      </p:pic>
      <p:pic>
        <p:nvPicPr>
          <p:cNvPr id="744" name="picture 74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07187" y="2533649"/>
            <a:ext cx="2138172" cy="2331720"/>
          </a:xfrm>
          <a:prstGeom prst="rect">
            <a:avLst/>
          </a:prstGeom>
        </p:spPr>
      </p:pic>
      <p:pic>
        <p:nvPicPr>
          <p:cNvPr id="748" name="picture 74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6518147" y="3491483"/>
            <a:ext cx="3415283" cy="1906524"/>
          </a:xfrm>
          <a:prstGeom prst="rect">
            <a:avLst/>
          </a:prstGeom>
        </p:spPr>
      </p:pic>
      <p:pic>
        <p:nvPicPr>
          <p:cNvPr id="754" name="picture 75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6470903" y="1491995"/>
            <a:ext cx="3500628" cy="1898904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92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35000" y="330623"/>
            <a:ext cx="8890000" cy="529167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i="0" u="none" strike="noStrike" kern="0">
                <a:solidFill>
                  <a:srgbClr val="64FF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医疗</a:t>
            </a:r>
            <a:r>
              <a:rPr lang="zh-CN" altLang="en-US" sz="2400" b="1" i="0" u="none" strike="noStrike" kern="0">
                <a:solidFill>
                  <a:srgbClr val="64FF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类</a:t>
            </a:r>
            <a:endParaRPr lang="zh-CN" altLang="en-US" sz="2400" b="1" i="0" u="none" strike="noStrike" kern="0">
              <a:solidFill>
                <a:srgbClr val="64FFD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54" name="path 54"/>
          <p:cNvSpPr/>
          <p:nvPr/>
        </p:nvSpPr>
        <p:spPr>
          <a:xfrm>
            <a:off x="607187" y="987043"/>
            <a:ext cx="8901684" cy="16764"/>
          </a:xfrm>
          <a:custGeom>
            <a:avLst/>
            <a:gdLst/>
            <a:ahLst/>
            <a:cxnLst/>
            <a:rect l="0" t="0" r="0" b="0"/>
            <a:pathLst>
              <a:path w="14018" h="26">
                <a:moveTo>
                  <a:pt x="0" y="0"/>
                </a:moveTo>
                <a:lnTo>
                  <a:pt x="14018" y="0"/>
                </a:lnTo>
                <a:lnTo>
                  <a:pt x="14018" y="26"/>
                </a:lnTo>
                <a:lnTo>
                  <a:pt x="0" y="26"/>
                </a:lnTo>
                <a:lnTo>
                  <a:pt x="0" y="0"/>
                </a:lnTo>
                <a:close/>
              </a:path>
            </a:pathLst>
          </a:custGeom>
          <a:solidFill>
            <a:srgbClr val="64FFDA"/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08440" y="127635"/>
            <a:ext cx="767080" cy="732155"/>
          </a:xfrm>
          <a:prstGeom prst="rect">
            <a:avLst/>
          </a:prstGeom>
        </p:spPr>
      </p:pic>
      <p:pic>
        <p:nvPicPr>
          <p:cNvPr id="774" name="picture 77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531108" y="1507235"/>
            <a:ext cx="3098291" cy="3462528"/>
          </a:xfrm>
          <a:prstGeom prst="rect">
            <a:avLst/>
          </a:prstGeom>
        </p:spPr>
      </p:pic>
      <p:pic>
        <p:nvPicPr>
          <p:cNvPr id="776" name="picture 7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49275" y="2858135"/>
            <a:ext cx="2814320" cy="2111375"/>
          </a:xfrm>
          <a:prstGeom prst="rect">
            <a:avLst/>
          </a:prstGeom>
        </p:spPr>
      </p:pic>
      <p:sp>
        <p:nvSpPr>
          <p:cNvPr id="778" name="textbox 778"/>
          <p:cNvSpPr/>
          <p:nvPr/>
        </p:nvSpPr>
        <p:spPr>
          <a:xfrm>
            <a:off x="635118" y="1173189"/>
            <a:ext cx="2251710" cy="9893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4450" algn="l" rtl="0" eaLnBrk="0">
              <a:lnSpc>
                <a:spcPct val="86000"/>
              </a:lnSpc>
            </a:pPr>
            <a:r>
              <a:rPr lang="en-US" sz="2000" b="1" kern="0">
                <a:solidFill>
                  <a:srgbClr val="64FF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药物检测项目</a:t>
            </a:r>
            <a:endParaRPr lang="en-US" sz="2000" b="1" kern="0">
              <a:solidFill>
                <a:srgbClr val="64FFD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20000"/>
              </a:lnSpc>
            </a:pPr>
            <a:endParaRPr sz="1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20000"/>
              </a:lnSpc>
            </a:pPr>
            <a:endParaRPr sz="1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0000"/>
              </a:lnSpc>
            </a:pPr>
            <a:endParaRPr sz="5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85000"/>
              </a:lnSpc>
              <a:spcBef>
                <a:spcPts val="0"/>
              </a:spcBef>
            </a:pPr>
            <a:r>
              <a:rPr sz="2000" kern="0" spc="-15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·不同药物识别</a:t>
            </a:r>
            <a:r>
              <a:rPr sz="2000" kern="0" spc="39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-15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分类</a:t>
            </a:r>
            <a:endParaRPr sz="2000" kern="0" spc="-150" dirty="0">
              <a:solidFill>
                <a:schemeClr val="bg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782" name="picture 78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797040" y="1461514"/>
            <a:ext cx="3083052" cy="3508249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92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35000" y="330623"/>
            <a:ext cx="8890000" cy="529167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i="0" u="none" strike="noStrike" kern="0">
                <a:solidFill>
                  <a:srgbClr val="64FF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医疗</a:t>
            </a:r>
            <a:r>
              <a:rPr lang="zh-CN" altLang="en-US" sz="2400" b="1" i="0" u="none" strike="noStrike" kern="0">
                <a:solidFill>
                  <a:srgbClr val="64FF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类</a:t>
            </a:r>
            <a:endParaRPr lang="zh-CN" altLang="en-US" sz="2400" b="1" i="0" u="none" strike="noStrike" kern="0">
              <a:solidFill>
                <a:srgbClr val="64FFD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54" name="path 54"/>
          <p:cNvSpPr/>
          <p:nvPr/>
        </p:nvSpPr>
        <p:spPr>
          <a:xfrm>
            <a:off x="607187" y="987043"/>
            <a:ext cx="8901684" cy="16764"/>
          </a:xfrm>
          <a:custGeom>
            <a:avLst/>
            <a:gdLst/>
            <a:ahLst/>
            <a:cxnLst/>
            <a:rect l="0" t="0" r="0" b="0"/>
            <a:pathLst>
              <a:path w="14018" h="26">
                <a:moveTo>
                  <a:pt x="0" y="0"/>
                </a:moveTo>
                <a:lnTo>
                  <a:pt x="14018" y="0"/>
                </a:lnTo>
                <a:lnTo>
                  <a:pt x="14018" y="26"/>
                </a:lnTo>
                <a:lnTo>
                  <a:pt x="0" y="26"/>
                </a:lnTo>
                <a:lnTo>
                  <a:pt x="0" y="0"/>
                </a:lnTo>
                <a:close/>
              </a:path>
            </a:pathLst>
          </a:custGeom>
          <a:solidFill>
            <a:srgbClr val="64FFDA"/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08440" y="127635"/>
            <a:ext cx="767080" cy="732155"/>
          </a:xfrm>
          <a:prstGeom prst="rect">
            <a:avLst/>
          </a:prstGeom>
        </p:spPr>
      </p:pic>
      <p:sp>
        <p:nvSpPr>
          <p:cNvPr id="806" name="textbox 806"/>
          <p:cNvSpPr/>
          <p:nvPr/>
        </p:nvSpPr>
        <p:spPr>
          <a:xfrm>
            <a:off x="635000" y="1169670"/>
            <a:ext cx="1621790" cy="9906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4450" algn="l" rtl="0" eaLnBrk="0">
              <a:lnSpc>
                <a:spcPct val="85000"/>
              </a:lnSpc>
            </a:pPr>
            <a:r>
              <a:rPr lang="en-US" sz="2000" b="1" kern="0">
                <a:solidFill>
                  <a:srgbClr val="64FF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药板检测项目</a:t>
            </a:r>
            <a:endParaRPr lang="en-US" sz="2000" b="1" kern="0">
              <a:solidFill>
                <a:srgbClr val="64FFD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22000"/>
              </a:lnSpc>
            </a:pPr>
            <a:endParaRPr sz="1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22000"/>
              </a:lnSpc>
            </a:pPr>
            <a:endParaRPr sz="1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21000"/>
              </a:lnSpc>
            </a:pPr>
            <a:endParaRPr sz="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r" rtl="0" eaLnBrk="0">
              <a:lnSpc>
                <a:spcPct val="90000"/>
              </a:lnSpc>
              <a:spcBef>
                <a:spcPts val="0"/>
              </a:spcBef>
            </a:pPr>
            <a:r>
              <a:rPr sz="1900" kern="0" spc="-12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·药板颗粒有无</a:t>
            </a:r>
            <a:endParaRPr sz="1900" kern="0" spc="-120" dirty="0">
              <a:solidFill>
                <a:schemeClr val="bg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808" name="picture 80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74623" y="2714243"/>
            <a:ext cx="2325624" cy="2167128"/>
          </a:xfrm>
          <a:prstGeom prst="rect">
            <a:avLst/>
          </a:prstGeom>
        </p:spPr>
      </p:pic>
      <p:pic>
        <p:nvPicPr>
          <p:cNvPr id="810" name="picture 8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077972" y="1898903"/>
            <a:ext cx="3226307" cy="2982467"/>
          </a:xfrm>
          <a:prstGeom prst="rect">
            <a:avLst/>
          </a:prstGeom>
        </p:spPr>
      </p:pic>
      <p:pic>
        <p:nvPicPr>
          <p:cNvPr id="814" name="picture 8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383528" y="1868423"/>
            <a:ext cx="3421378" cy="300227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微软雅黑"/>
        <a:font script="Hebr" typeface="微软雅黑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微软雅黑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微软雅黑"/>
        <a:font script="Hebr" typeface="微软雅黑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微软雅黑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微软雅黑"/>
        <a:font script="Hebr" typeface="微软雅黑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微软雅黑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微软雅黑"/>
        <a:font script="Hebr" typeface="微软雅黑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微软雅黑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微软雅黑"/>
        <a:font script="Hebr" typeface="微软雅黑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微软雅黑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微软雅黑"/>
        <a:font script="Hebr" typeface="微软雅黑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微软雅黑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微软雅黑"/>
        <a:font script="Hebr" typeface="微软雅黑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微软雅黑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7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微软雅黑"/>
        <a:font script="Hebr" typeface="微软雅黑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微软雅黑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8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微软雅黑"/>
        <a:font script="Hebr" typeface="微软雅黑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微软雅黑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9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微软雅黑"/>
        <a:font script="Hebr" typeface="微软雅黑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微软雅黑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0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微软雅黑"/>
        <a:font script="Hebr" typeface="微软雅黑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微软雅黑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1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微软雅黑"/>
        <a:font script="Hebr" typeface="微软雅黑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微软雅黑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4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微软雅黑"/>
        <a:font script="Hebr" typeface="微软雅黑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微软雅黑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5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微软雅黑"/>
        <a:font script="Hebr" typeface="微软雅黑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微软雅黑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6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微软雅黑"/>
        <a:font script="Hebr" typeface="微软雅黑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微软雅黑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17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微软雅黑"/>
        <a:font script="Hebr" typeface="微软雅黑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微软雅黑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8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微软雅黑"/>
        <a:font script="Hebr" typeface="微软雅黑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微软雅黑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12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微软雅黑"/>
        <a:font script="Hebr" typeface="微软雅黑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微软雅黑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13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微软雅黑"/>
        <a:font script="Hebr" typeface="微软雅黑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微软雅黑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19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微软雅黑"/>
        <a:font script="Hebr" typeface="微软雅黑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微软雅黑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20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微软雅黑"/>
        <a:font script="Hebr" typeface="微软雅黑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微软雅黑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21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微软雅黑"/>
        <a:font script="Hebr" typeface="微软雅黑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微软雅黑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22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微软雅黑"/>
        <a:font script="Hebr" typeface="微软雅黑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微软雅黑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23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微软雅黑"/>
        <a:font script="Hebr" typeface="微软雅黑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微软雅黑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5.xml><?xml version="1.0" encoding="utf-8"?>
<a:theme xmlns:a="http://schemas.openxmlformats.org/drawingml/2006/main" name="25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微软雅黑"/>
        <a:font script="Hebr" typeface="微软雅黑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微软雅黑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6.xml><?xml version="1.0" encoding="utf-8"?>
<a:theme xmlns:a="http://schemas.openxmlformats.org/drawingml/2006/main" name="26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微软雅黑"/>
        <a:font script="Hebr" typeface="微软雅黑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微软雅黑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7.xml><?xml version="1.0" encoding="utf-8"?>
<a:theme xmlns:a="http://schemas.openxmlformats.org/drawingml/2006/main" name="27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微软雅黑"/>
        <a:font script="Hebr" typeface="微软雅黑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微软雅黑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8.xml><?xml version="1.0" encoding="utf-8"?>
<a:theme xmlns:a="http://schemas.openxmlformats.org/drawingml/2006/main" name="28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微软雅黑"/>
        <a:font script="Hebr" typeface="微软雅黑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微软雅黑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9.xml><?xml version="1.0" encoding="utf-8"?>
<a:theme xmlns:a="http://schemas.openxmlformats.org/drawingml/2006/main" name="24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微软雅黑"/>
        <a:font script="Hebr" typeface="微软雅黑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微软雅黑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0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微软雅黑"/>
        <a:font script="Hebr" typeface="微软雅黑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微软雅黑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微软雅黑"/>
        <a:font script="Hebr" typeface="微软雅黑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微软雅黑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2114</Words>
  <Application>WPS 演示</Application>
  <PresentationFormat/>
  <Paragraphs>264</Paragraphs>
  <Slides>30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29</vt:i4>
      </vt:variant>
      <vt:variant>
        <vt:lpstr>幻灯片标题</vt:lpstr>
      </vt:variant>
      <vt:variant>
        <vt:i4>30</vt:i4>
      </vt:variant>
    </vt:vector>
  </HeadingPairs>
  <TitlesOfParts>
    <vt:vector size="65" baseType="lpstr">
      <vt:lpstr>Arial</vt:lpstr>
      <vt:lpstr>宋体</vt:lpstr>
      <vt:lpstr>Wingdings</vt:lpstr>
      <vt:lpstr>Arial</vt:lpstr>
      <vt:lpstr>微软雅黑</vt:lpstr>
      <vt:lpstr>Arial Unicode MS</vt:lpstr>
      <vt:lpstr>默认主题</vt:lpstr>
      <vt:lpstr>1_默认主题</vt:lpstr>
      <vt:lpstr>2_默认主题</vt:lpstr>
      <vt:lpstr>3_默认主题</vt:lpstr>
      <vt:lpstr>4_默认主题</vt:lpstr>
      <vt:lpstr>5_默认主题</vt:lpstr>
      <vt:lpstr>6_默认主题</vt:lpstr>
      <vt:lpstr>7_默认主题</vt:lpstr>
      <vt:lpstr>8_默认主题</vt:lpstr>
      <vt:lpstr>9_默认主题</vt:lpstr>
      <vt:lpstr>10_默认主题</vt:lpstr>
      <vt:lpstr>11_默认主题</vt:lpstr>
      <vt:lpstr>14_默认主题</vt:lpstr>
      <vt:lpstr>15_默认主题</vt:lpstr>
      <vt:lpstr>16_默认主题</vt:lpstr>
      <vt:lpstr>17_默认主题</vt:lpstr>
      <vt:lpstr>18_默认主题</vt:lpstr>
      <vt:lpstr>12_默认主题</vt:lpstr>
      <vt:lpstr>13_默认主题</vt:lpstr>
      <vt:lpstr>19_默认主题</vt:lpstr>
      <vt:lpstr>20_默认主题</vt:lpstr>
      <vt:lpstr>21_默认主题</vt:lpstr>
      <vt:lpstr>22_默认主题</vt:lpstr>
      <vt:lpstr>23_默认主题</vt:lpstr>
      <vt:lpstr>25_默认主题</vt:lpstr>
      <vt:lpstr>26_默认主题</vt:lpstr>
      <vt:lpstr>27_默认主题</vt:lpstr>
      <vt:lpstr>28_默认主题</vt:lpstr>
      <vt:lpstr>24_默认主题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AAA铣刨机刀头回收（新旧都要）</cp:lastModifiedBy>
  <cp:revision>2</cp:revision>
  <dcterms:created xsi:type="dcterms:W3CDTF">2026-06-29T10:20:00Z</dcterms:created>
  <dcterms:modified xsi:type="dcterms:W3CDTF">2026-07-01T11:53:40Z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wqlLaW5nc29mdCBQREYgdG8gV1BTIDEyMA</vt:lpwstr>
  </property>
  <property fmtid="{D5CDD505-2E9C-101B-9397-08002B2CF9AE}" pid="3" name="Created">
    <vt:filetime>2026-06-29T23:26:51Z</vt:filetime>
  </property>
  <property fmtid="{D5CDD505-2E9C-101B-9397-08002B2CF9AE}" pid="4" name="KSOProductBuildVer">
    <vt:lpwstr>2052-12.1.0.26895</vt:lpwstr>
  </property>
  <property fmtid="{D5CDD505-2E9C-101B-9397-08002B2CF9AE}" pid="5" name="ICV">
    <vt:lpwstr>ECBECB1A60CC497A915DEBDA0D3F93D7_12</vt:lpwstr>
  </property>
</Properties>
</file>