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4.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5.svg" ContentType="image/svg+xml"/>
  <Override PartName="/ppt/media/image37.svg" ContentType="image/svg+xml"/>
  <Override PartName="/ppt/media/image39.svg" ContentType="image/svg+xml"/>
  <Override PartName="/ppt/media/image41.svg" ContentType="image/svg+xml"/>
  <Override PartName="/ppt/media/image5.svg" ContentType="image/svg+xml"/>
  <Override PartName="/ppt/media/image7.svg" ContentType="image/svg+xml"/>
  <Override PartName="/ppt/media/image9.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93" r:id="rId12"/>
    <p:sldId id="291" r:id="rId13"/>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504" userDrawn="1">
          <p15:clr>
            <a:srgbClr val="747775"/>
          </p15:clr>
        </p15:guide>
        <p15:guide id="2" pos="3014"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504"/>
        <p:guide pos="3014"/>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（无，等候听众入场）</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今天不讲技术，不讲概念。只讲三件事，每一件都跟你的工厂直接相关。一小时结束，你带着这三件东西离开，今天就值了。</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前两轮，老板签字批预算就够了。这一轮不行。因为AI要解决的问题，是业务判断，而最懂业务的人是老板。你不参与，你的团队不知道该优化什么，供应商也不知道该做什么。</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不是华为，不是比亚迪。是跟你规模差不多的厂，已经在动了。今天在座的各位，有没有已经感受到这个压力的？（停顿）好，我们开始。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前两次，老板可以不管，交给IT部门。这一次，AI开始替代的是判断和决策，老板必须亲自来。</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这是最关键的变化。以前做AI是大厂的特权，动辄百万预算和漫长的研发周期，且需要组建专门的算法和工程团队，这对大多数中小企业来说是一道难以逾越的门槛。但现在，借助API和SaaS工具，一切都变了。</a:t>
            </a:r>
            <a:endParaRPr lang="en-US" sz="1400" b="0" i="0" u="none" strike="noStrike">
              <a:solidFill>
                <a:srgbClr val="000000"/>
              </a:solidFill>
            </a:endParaRPr>
          </a:p>
          <a:p>
            <a:pPr indent="0" algn="l">
              <a:lnSpc>
                <a:spcPct val="100000"/>
              </a:lnSpc>
            </a:pPr>
            <a:r>
              <a:rPr lang="en-US" sz="1400" b="0" i="0" u="none" strike="noStrike">
                <a:solidFill>
                  <a:srgbClr val="000000"/>
                </a:solidFill>
              </a:rPr>
              <a:t>现在的模式不仅成本降到了万元级，周期也缩短到3个月，甚至一个懂业务的人就能推动项目落地。这意味着，AI不再是高高在上的技术，而是中小厂弯道超车、快速响应市场的新机会。我们必须抓住这个从“定制开发”到“即插即用”的转型窗口。</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AI最擅长的，恰好是制造业里最消耗人、最没创造力的那部分工作。你的人可以去干真正值钱的事。</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不是让你今天就签合同。是让你今天带着一个清晰的判断离开——你的厂，下一步该怎么走。</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
        <p:nvSpPr>
          <p:cNvPr id="1" name="文本框 0"/>
          <p:cNvSpPr txBox="1"/>
          <p:nvPr/>
        </p:nvSpPr>
        <p:spPr>
          <a:xfrm>
            <a:off x="121920" y="6363335"/>
            <a:ext cx="696595" cy="386080"/>
          </a:xfrm>
          <a:prstGeom prst="rect">
            <a:avLst/>
          </a:prstGeom>
          <a:noFill/>
        </p:spPr>
        <p:txBody>
          <a:bodyPr wrap="square" rtlCol="0" anchor="t">
            <a:noAutofit/>
          </a:bodyPr>
          <a:p>
            <a:pPr algn="ctr"/>
            <a:r>
              <a:rPr lang="en-US" sz="1000">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 </a:t>
            </a:r>
            <a:endParaRPr lang="en-US" altLang="en-US" sz="1000">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
        <p:nvSpPr>
          <p:cNvPr id="1" name="文本框 0"/>
          <p:cNvSpPr txBox="1"/>
          <p:nvPr userDrawn="1"/>
        </p:nvSpPr>
        <p:spPr>
          <a:xfrm>
            <a:off x="121920" y="6363335"/>
            <a:ext cx="696595" cy="386080"/>
          </a:xfrm>
          <a:prstGeom prst="rect">
            <a:avLst/>
          </a:prstGeom>
          <a:noFill/>
        </p:spPr>
        <p:txBody>
          <a:bodyPr wrap="square" rtlCol="0" anchor="t">
            <a:noAutofit/>
          </a:bodyPr>
          <a:p>
            <a:pPr algn="ctr"/>
            <a:r>
              <a:rPr lang="en-US" sz="1000">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 </a:t>
            </a:r>
            <a:endParaRPr lang="en-US" altLang="en-US" sz="1000">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image" Target="../media/image2.jpeg"/><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2" Type="http://schemas.openxmlformats.org/officeDocument/2006/relationships/notesSlide" Target="../notesSlides/notesSlide2.xml"/><Relationship Id="rId11" Type="http://schemas.openxmlformats.org/officeDocument/2006/relationships/slideLayout" Target="../slideLayouts/slideLayout12.xml"/><Relationship Id="rId10" Type="http://schemas.openxmlformats.org/officeDocument/2006/relationships/tags" Target="../tags/tag9.xml"/><Relationship Id="rId1" Type="http://schemas.openxmlformats.org/officeDocument/2006/relationships/tags" Target="../tags/tag1.xml"/></Relationships>
</file>

<file path=ppt/slides/_rels/slide3.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image" Target="../media/image5.svg"/><Relationship Id="rId6" Type="http://schemas.openxmlformats.org/officeDocument/2006/relationships/image" Target="../media/image4.png"/><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image" Target="../media/image3.jpeg"/><Relationship Id="rId20" Type="http://schemas.openxmlformats.org/officeDocument/2006/relationships/notesSlide" Target="../notesSlides/notesSlide3.xml"/><Relationship Id="rId2" Type="http://schemas.openxmlformats.org/officeDocument/2006/relationships/tags" Target="../tags/tag11.xml"/><Relationship Id="rId19" Type="http://schemas.openxmlformats.org/officeDocument/2006/relationships/slideLayout" Target="../slideLayouts/slideLayout12.xml"/><Relationship Id="rId18" Type="http://schemas.openxmlformats.org/officeDocument/2006/relationships/tags" Target="../tags/tag20.xml"/><Relationship Id="rId17" Type="http://schemas.openxmlformats.org/officeDocument/2006/relationships/image" Target="../media/image9.svg"/><Relationship Id="rId16" Type="http://schemas.openxmlformats.org/officeDocument/2006/relationships/image" Target="../media/image8.png"/><Relationship Id="rId15" Type="http://schemas.openxmlformats.org/officeDocument/2006/relationships/tags" Target="../tags/tag19.xml"/><Relationship Id="rId14" Type="http://schemas.openxmlformats.org/officeDocument/2006/relationships/tags" Target="../tags/tag18.xml"/><Relationship Id="rId13" Type="http://schemas.openxmlformats.org/officeDocument/2006/relationships/tags" Target="../tags/tag17.xml"/><Relationship Id="rId12" Type="http://schemas.openxmlformats.org/officeDocument/2006/relationships/image" Target="../media/image7.svg"/><Relationship Id="rId11" Type="http://schemas.openxmlformats.org/officeDocument/2006/relationships/image" Target="../media/image6.png"/><Relationship Id="rId10" Type="http://schemas.openxmlformats.org/officeDocument/2006/relationships/tags" Target="../tags/tag16.xml"/><Relationship Id="rId1" Type="http://schemas.openxmlformats.org/officeDocument/2006/relationships/tags" Target="../tags/tag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image" Target="../media/image11.jpeg"/><Relationship Id="rId6" Type="http://schemas.openxmlformats.org/officeDocument/2006/relationships/tags" Target="../tags/tag25.xml"/><Relationship Id="rId5" Type="http://schemas.openxmlformats.org/officeDocument/2006/relationships/tags" Target="../tags/tag24.xml"/><Relationship Id="rId4" Type="http://schemas.openxmlformats.org/officeDocument/2006/relationships/tags" Target="../tags/tag23.xml"/><Relationship Id="rId3" Type="http://schemas.openxmlformats.org/officeDocument/2006/relationships/image" Target="../media/image10.jpeg"/><Relationship Id="rId2" Type="http://schemas.openxmlformats.org/officeDocument/2006/relationships/tags" Target="../tags/tag22.xml"/><Relationship Id="rId14" Type="http://schemas.openxmlformats.org/officeDocument/2006/relationships/notesSlide" Target="../notesSlides/notesSlide5.xml"/><Relationship Id="rId13" Type="http://schemas.openxmlformats.org/officeDocument/2006/relationships/slideLayout" Target="../slideLayouts/slideLayout12.xml"/><Relationship Id="rId12" Type="http://schemas.openxmlformats.org/officeDocument/2006/relationships/tags" Target="../tags/tag29.xml"/><Relationship Id="rId11" Type="http://schemas.openxmlformats.org/officeDocument/2006/relationships/image" Target="../media/image12.jpeg"/><Relationship Id="rId10" Type="http://schemas.openxmlformats.org/officeDocument/2006/relationships/tags" Target="../tags/tag28.xml"/><Relationship Id="rId1" Type="http://schemas.openxmlformats.org/officeDocument/2006/relationships/tags" Target="../tags/tag21.xml"/></Relationships>
</file>

<file path=ppt/slides/_rels/slide6.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20.svg"/><Relationship Id="rId7" Type="http://schemas.openxmlformats.org/officeDocument/2006/relationships/image" Target="../media/image19.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3" Type="http://schemas.openxmlformats.org/officeDocument/2006/relationships/image" Target="../media/image15.png"/><Relationship Id="rId2" Type="http://schemas.openxmlformats.org/officeDocument/2006/relationships/image" Target="../media/image14.svg"/><Relationship Id="rId18" Type="http://schemas.openxmlformats.org/officeDocument/2006/relationships/notesSlide" Target="../notesSlides/notesSlide6.xml"/><Relationship Id="rId17" Type="http://schemas.openxmlformats.org/officeDocument/2006/relationships/slideLayout" Target="../slideLayouts/slideLayout12.xml"/><Relationship Id="rId16" Type="http://schemas.openxmlformats.org/officeDocument/2006/relationships/image" Target="../media/image28.svg"/><Relationship Id="rId15" Type="http://schemas.openxmlformats.org/officeDocument/2006/relationships/image" Target="../media/image27.png"/><Relationship Id="rId14" Type="http://schemas.openxmlformats.org/officeDocument/2006/relationships/image" Target="../media/image26.svg"/><Relationship Id="rId13" Type="http://schemas.openxmlformats.org/officeDocument/2006/relationships/image" Target="../media/image25.png"/><Relationship Id="rId12" Type="http://schemas.openxmlformats.org/officeDocument/2006/relationships/image" Target="../media/image24.svg"/><Relationship Id="rId11" Type="http://schemas.openxmlformats.org/officeDocument/2006/relationships/image" Target="../media/image23.png"/><Relationship Id="rId10" Type="http://schemas.openxmlformats.org/officeDocument/2006/relationships/image" Target="../media/image22.svg"/><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9" Type="http://schemas.openxmlformats.org/officeDocument/2006/relationships/image" Target="../media/image30.svg"/><Relationship Id="rId8" Type="http://schemas.openxmlformats.org/officeDocument/2006/relationships/image" Target="../media/image29.png"/><Relationship Id="rId7" Type="http://schemas.openxmlformats.org/officeDocument/2006/relationships/tags" Target="../tags/tag36.xml"/><Relationship Id="rId6" Type="http://schemas.openxmlformats.org/officeDocument/2006/relationships/tags" Target="../tags/tag35.xml"/><Relationship Id="rId5" Type="http://schemas.openxmlformats.org/officeDocument/2006/relationships/tags" Target="../tags/tag34.xml"/><Relationship Id="rId4" Type="http://schemas.openxmlformats.org/officeDocument/2006/relationships/tags" Target="../tags/tag33.xml"/><Relationship Id="rId3" Type="http://schemas.openxmlformats.org/officeDocument/2006/relationships/tags" Target="../tags/tag32.xml"/><Relationship Id="rId2" Type="http://schemas.openxmlformats.org/officeDocument/2006/relationships/tags" Target="../tags/tag31.xml"/><Relationship Id="rId16" Type="http://schemas.openxmlformats.org/officeDocument/2006/relationships/notesSlide" Target="../notesSlides/notesSlide7.xml"/><Relationship Id="rId15" Type="http://schemas.openxmlformats.org/officeDocument/2006/relationships/slideLayout" Target="../slideLayouts/slideLayout12.xml"/><Relationship Id="rId14" Type="http://schemas.openxmlformats.org/officeDocument/2006/relationships/tags" Target="../tags/tag39.xml"/><Relationship Id="rId13" Type="http://schemas.openxmlformats.org/officeDocument/2006/relationships/tags" Target="../tags/tag38.xml"/><Relationship Id="rId12" Type="http://schemas.openxmlformats.org/officeDocument/2006/relationships/image" Target="../media/image32.svg"/><Relationship Id="rId11" Type="http://schemas.openxmlformats.org/officeDocument/2006/relationships/image" Target="../media/image31.png"/><Relationship Id="rId10" Type="http://schemas.openxmlformats.org/officeDocument/2006/relationships/tags" Target="../tags/tag37.xml"/><Relationship Id="rId1" Type="http://schemas.openxmlformats.org/officeDocument/2006/relationships/tags" Target="../tags/tag30.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33.jpeg"/></Relationships>
</file>

<file path=ppt/slides/_rels/slide9.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tags" Target="../tags/tag43.xml"/><Relationship Id="rId7" Type="http://schemas.openxmlformats.org/officeDocument/2006/relationships/tags" Target="../tags/tag42.xml"/><Relationship Id="rId6" Type="http://schemas.openxmlformats.org/officeDocument/2006/relationships/image" Target="../media/image37.svg"/><Relationship Id="rId5" Type="http://schemas.openxmlformats.org/officeDocument/2006/relationships/image" Target="../media/image36.png"/><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image" Target="../media/image35.svg"/><Relationship Id="rId19" Type="http://schemas.openxmlformats.org/officeDocument/2006/relationships/notesSlide" Target="../notesSlides/notesSlide9.xml"/><Relationship Id="rId18" Type="http://schemas.openxmlformats.org/officeDocument/2006/relationships/slideLayout" Target="../slideLayouts/slideLayout12.xml"/><Relationship Id="rId17" Type="http://schemas.openxmlformats.org/officeDocument/2006/relationships/tags" Target="../tags/tag48.xml"/><Relationship Id="rId16" Type="http://schemas.openxmlformats.org/officeDocument/2006/relationships/image" Target="../media/image41.svg"/><Relationship Id="rId15" Type="http://schemas.openxmlformats.org/officeDocument/2006/relationships/image" Target="../media/image40.png"/><Relationship Id="rId14" Type="http://schemas.openxmlformats.org/officeDocument/2006/relationships/tags" Target="../tags/tag47.xml"/><Relationship Id="rId13" Type="http://schemas.openxmlformats.org/officeDocument/2006/relationships/tags" Target="../tags/tag46.xml"/><Relationship Id="rId12" Type="http://schemas.openxmlformats.org/officeDocument/2006/relationships/tags" Target="../tags/tag45.xml"/><Relationship Id="rId11" Type="http://schemas.openxmlformats.org/officeDocument/2006/relationships/image" Target="../media/image39.svg"/><Relationship Id="rId10" Type="http://schemas.openxmlformats.org/officeDocument/2006/relationships/image" Target="../media/image38.png"/><Relationship Id="rId1"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1E3A5F">
              <a:alpha val="6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982470" y="743585"/>
            <a:ext cx="8227060" cy="4308475"/>
          </a:xfrm>
          <a:prstGeom prst="rect">
            <a:avLst/>
          </a:prstGeom>
          <a:noFill/>
          <a:ln w="12700" cap="flat" cmpd="sng">
            <a:noFill/>
            <a:prstDash val="solid"/>
            <a:round/>
          </a:ln>
        </p:spPr>
        <p:txBody>
          <a:bodyPr vert="horz" wrap="square" lIns="0" tIns="0" rIns="0" bIns="0" rtlCol="0" anchor="ctr" anchorCtr="0"/>
          <a:lstStyle/>
          <a:p>
            <a:pPr indent="0" algn="ctr">
              <a:lnSpc>
                <a:spcPct val="145000"/>
              </a:lnSpc>
              <a:defRPr/>
            </a:pPr>
            <a:r>
              <a:rPr lang="en-US" sz="8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制造业</a:t>
            </a:r>
            <a:r>
              <a:rPr lang="en-US" sz="8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a:t>
            </a:r>
            <a:r>
              <a:rPr lang="zh-CN" altLang="en-US" sz="8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a:t>
            </a:r>
            <a:endParaRPr lang="zh-CN" altLang="en-US" sz="8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ctr">
              <a:lnSpc>
                <a:spcPct val="145000"/>
              </a:lnSpc>
              <a:defRPr/>
            </a:pPr>
            <a:r>
              <a:rPr lang="en-US" sz="6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落地</a:t>
            </a:r>
            <a:r>
              <a:rPr lang="zh-CN" altLang="en-US" sz="6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实战</a:t>
            </a:r>
            <a:r>
              <a:rPr lang="en-US" altLang="zh-CN" sz="6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3600" b="1">
                <a:solidFill>
                  <a:srgbClr val="FFFFFF"/>
                </a:solidFill>
                <a:latin typeface="华文细黑" panose="02010600040101010101" charset="-122"/>
                <a:ea typeface="华文细黑" panose="02010600040101010101" charset="-122"/>
                <a:cs typeface="Noto Sans SC" panose="020B0200000000000000" charset="-122"/>
                <a:sym typeface="Noto Sans SC" panose="020B0200000000000000" charset="-122"/>
              </a:rPr>
              <a:t>之</a:t>
            </a:r>
            <a:r>
              <a:rPr lang="en-US" altLang="zh-CN" sz="3600" b="1">
                <a:solidFill>
                  <a:srgbClr val="FFFFFF"/>
                </a:solidFill>
                <a:latin typeface="华文细黑" panose="02010600040101010101" charset="-122"/>
                <a:ea typeface="华文细黑" panose="02010600040101010101" charset="-122"/>
                <a:cs typeface="Noto Sans SC" panose="020B0200000000000000" charset="-122"/>
                <a:sym typeface="Noto Sans SC" panose="020B0200000000000000" charset="-122"/>
              </a:rPr>
              <a:t>  </a:t>
            </a:r>
            <a:r>
              <a:rPr lang="zh-CN" altLang="en-US" sz="6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开启动作</a:t>
            </a:r>
            <a:endParaRPr lang="zh-CN" altLang="en-US" sz="6000" b="1">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ctr">
              <a:lnSpc>
                <a:spcPct val="145000"/>
              </a:lnSpc>
              <a:defRPr/>
            </a:pPr>
            <a:r>
              <a:rPr lang="en-US" sz="4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一张</a:t>
            </a:r>
            <a:r>
              <a:rPr lang="zh-CN" altLang="en-US" sz="4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天梯</a:t>
            </a:r>
            <a:r>
              <a:rPr lang="en-US" sz="4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图，六</a:t>
            </a:r>
            <a:r>
              <a:rPr lang="zh-CN" altLang="en-US" sz="4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大</a:t>
            </a:r>
            <a:r>
              <a:rPr lang="en-US" sz="4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场景，三条路</a:t>
            </a:r>
            <a:r>
              <a:rPr lang="zh-CN" altLang="en-US" sz="4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径</a:t>
            </a:r>
            <a:endParaRPr lang="zh-CN" altLang="en-US" sz="4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 name="AutoShape 5"/>
          <p:cNvSpPr/>
          <p:nvPr/>
        </p:nvSpPr>
        <p:spPr>
          <a:xfrm>
            <a:off x="2651125" y="5387975"/>
            <a:ext cx="8890000" cy="5080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2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唐明伯</a:t>
            </a:r>
            <a:endParaRPr lang="en-US" sz="1100"/>
          </a:p>
        </p:txBody>
      </p:sp>
      <p:sp>
        <p:nvSpPr>
          <p:cNvPr id="6" name="AutoShape 6"/>
          <p:cNvSpPr/>
          <p:nvPr/>
        </p:nvSpPr>
        <p:spPr>
          <a:xfrm>
            <a:off x="2651125" y="5969000"/>
            <a:ext cx="8890000" cy="444500"/>
          </a:xfrm>
          <a:prstGeom prst="rect">
            <a:avLst/>
          </a:prstGeom>
          <a:noFill/>
          <a:ln w="12700" cap="flat" cmpd="sng">
            <a:noFill/>
            <a:prstDash val="solid"/>
            <a:round/>
          </a:ln>
        </p:spPr>
        <p:txBody>
          <a:bodyPr vert="horz" wrap="square" lIns="0" tIns="0" rIns="0" bIns="0" rtlCol="0" anchor="ctr" anchorCtr="0"/>
          <a:lstStyle/>
          <a:p>
            <a:pPr indent="0" algn="r">
              <a:lnSpc>
                <a:spcPct val="125000"/>
              </a:lnSpc>
              <a:defRPr/>
            </a:pPr>
            <a:r>
              <a:rPr lang="en-US" sz="18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 · 工业AI大模型架构师</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目</a:t>
            </a:r>
            <a:r>
              <a:rPr lang="en-US" altLang="zh-CN"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录</a:t>
            </a:r>
            <a:endPar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 name="AutoShape 3"/>
          <p:cNvSpPr/>
          <p:nvPr>
            <p:custDataLst>
              <p:tags r:id="rId1"/>
            </p:custDataLst>
          </p:nvPr>
        </p:nvSpPr>
        <p:spPr>
          <a:xfrm>
            <a:off x="762000" y="1905000"/>
            <a:ext cx="3302000" cy="4064000"/>
          </a:xfrm>
          <a:prstGeom prst="roundRect">
            <a:avLst>
              <a:gd name="adj" fmla="val 4615"/>
            </a:avLst>
          </a:prstGeom>
          <a:solidFill>
            <a:srgbClr val="F9FAFB">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4" name="AutoShape 4"/>
          <p:cNvSpPr/>
          <p:nvPr>
            <p:custDataLst>
              <p:tags r:id="rId2"/>
            </p:custDataLst>
          </p:nvPr>
        </p:nvSpPr>
        <p:spPr>
          <a:xfrm>
            <a:off x="762000" y="1905000"/>
            <a:ext cx="3302000" cy="76200"/>
          </a:xfrm>
          <a:prstGeom prst="roundRect">
            <a:avLst>
              <a:gd name="adj" fmla="val 0"/>
            </a:avLst>
          </a:prstGeom>
          <a:solidFill>
            <a:srgbClr val="FF6B35">
              <a:alpha val="10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custDataLst>
              <p:tags r:id="rId3"/>
            </p:custDataLst>
          </p:nvPr>
        </p:nvSpPr>
        <p:spPr>
          <a:xfrm>
            <a:off x="952500" y="2413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83000"/>
              </a:lnSpc>
              <a:defRPr/>
            </a:pPr>
            <a:r>
              <a:rPr lang="en-US" sz="6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a:p>
            <a:pPr indent="0" algn="l">
              <a:lnSpc>
                <a:spcPct val="100000"/>
              </a:lnSpc>
              <a:spcBef>
                <a:spcPts val="1500"/>
              </a:spcBef>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一张AI</a:t>
            </a:r>
            <a:r>
              <a:rPr lang="zh-CN" alt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天梯</a:t>
            </a: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图</a:t>
            </a:r>
            <a:endPar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6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企业AI成熟度天梯图</a:t>
            </a:r>
            <a:endParaRPr lang="en-US" sz="16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spcBef>
                <a:spcPts val="3000"/>
              </a:spcBef>
            </a:pP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你的工厂现在在哪里，</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目标在哪里</a:t>
            </a:r>
            <a:endPar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custDataLst>
              <p:tags r:id="rId4"/>
            </p:custDataLst>
          </p:nvPr>
        </p:nvSpPr>
        <p:spPr>
          <a:xfrm>
            <a:off x="4445000" y="1905000"/>
            <a:ext cx="3302000" cy="4064000"/>
          </a:xfrm>
          <a:prstGeom prst="roundRect">
            <a:avLst>
              <a:gd name="adj" fmla="val 4615"/>
            </a:avLst>
          </a:prstGeom>
          <a:solidFill>
            <a:srgbClr val="F9FAFB">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sp>
        <p:nvSpPr>
          <p:cNvPr id="7" name="AutoShape 7"/>
          <p:cNvSpPr/>
          <p:nvPr>
            <p:custDataLst>
              <p:tags r:id="rId5"/>
            </p:custDataLst>
          </p:nvPr>
        </p:nvSpPr>
        <p:spPr>
          <a:xfrm>
            <a:off x="4445000" y="1905000"/>
            <a:ext cx="3302000" cy="76200"/>
          </a:xfrm>
          <a:prstGeom prst="roundRect">
            <a:avLst>
              <a:gd name="adj" fmla="val 0"/>
            </a:avLst>
          </a:prstGeom>
          <a:solidFill>
            <a:srgbClr val="FF6B35">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custDataLst>
              <p:tags r:id="rId6"/>
            </p:custDataLst>
          </p:nvPr>
        </p:nvSpPr>
        <p:spPr>
          <a:xfrm>
            <a:off x="4635500" y="241300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83000"/>
              </a:lnSpc>
              <a:defRPr/>
            </a:pPr>
            <a:r>
              <a:rPr lang="en-US" sz="6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a:p>
            <a:pPr indent="0" algn="l">
              <a:lnSpc>
                <a:spcPct val="100000"/>
              </a:lnSpc>
              <a:spcBef>
                <a:spcPts val="1500"/>
              </a:spcBef>
            </a:pP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六</a:t>
            </a:r>
            <a:r>
              <a:rPr lang="zh-CN" alt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a:t>
            </a:r>
            <a:r>
              <a:rPr lang="en-US" altLang="zh-CN"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AI</a:t>
            </a:r>
            <a:r>
              <a:rPr lang="zh-CN" alt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落地</a:t>
            </a:r>
            <a:r>
              <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场景</a:t>
            </a:r>
            <a:endParaRPr 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6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制造业AI落地真实跑通的六个方向</a:t>
            </a:r>
            <a:endParaRPr lang="en-US" sz="16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17000"/>
              </a:lnSpc>
              <a:spcBef>
                <a:spcPts val="3000"/>
              </a:spcBef>
            </a:pPr>
            <a:r>
              <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哪一个是你最近的痛点</a:t>
            </a:r>
            <a:endPar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7"/>
            </p:custDataLst>
          </p:nvPr>
        </p:nvSpPr>
        <p:spPr>
          <a:xfrm>
            <a:off x="8128000" y="1905000"/>
            <a:ext cx="3302000" cy="4064000"/>
          </a:xfrm>
          <a:prstGeom prst="roundRect">
            <a:avLst>
              <a:gd name="adj" fmla="val 4615"/>
            </a:avLst>
          </a:prstGeom>
          <a:solidFill>
            <a:srgbClr val="F9FAFB">
              <a:alpha val="100000"/>
            </a:srgbClr>
          </a:solidFill>
          <a:ln w="12700" cap="flat" cmpd="sng">
            <a:solidFill>
              <a:srgbClr val="E5E7EB">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8"/>
          <a:srcRect t="32692" b="32692"/>
          <a:stretch>
            <a:fillRect/>
          </a:stretch>
        </p:blipFill>
        <p:spPr>
          <a:xfrm>
            <a:off x="9318625" y="323850"/>
            <a:ext cx="2111375" cy="1299210"/>
          </a:xfrm>
          <a:prstGeom prst="roundRect">
            <a:avLst>
              <a:gd name="adj" fmla="val 7500"/>
            </a:avLst>
          </a:prstGeom>
          <a:noFill/>
          <a:ln w="25400" cap="flat" cmpd="sng">
            <a:noFill/>
            <a:prstDash val="solid"/>
            <a:round/>
          </a:ln>
        </p:spPr>
      </p:pic>
      <p:sp>
        <p:nvSpPr>
          <p:cNvPr id="12" name="AutoShape 7"/>
          <p:cNvSpPr/>
          <p:nvPr>
            <p:custDataLst>
              <p:tags r:id="rId9"/>
            </p:custDataLst>
          </p:nvPr>
        </p:nvSpPr>
        <p:spPr>
          <a:xfrm>
            <a:off x="8128000" y="1879600"/>
            <a:ext cx="3302000" cy="76200"/>
          </a:xfrm>
          <a:prstGeom prst="roundRect">
            <a:avLst>
              <a:gd name="adj" fmla="val 0"/>
            </a:avLst>
          </a:prstGeom>
          <a:solidFill>
            <a:srgbClr val="FF6B35">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8"/>
          <p:cNvSpPr/>
          <p:nvPr>
            <p:custDataLst>
              <p:tags r:id="rId10"/>
            </p:custDataLst>
          </p:nvPr>
        </p:nvSpPr>
        <p:spPr>
          <a:xfrm>
            <a:off x="8318500" y="2421890"/>
            <a:ext cx="2921000" cy="3048000"/>
          </a:xfrm>
          <a:prstGeom prst="rect">
            <a:avLst/>
          </a:prstGeom>
          <a:noFill/>
          <a:ln w="12700" cap="flat" cmpd="sng">
            <a:noFill/>
            <a:prstDash val="solid"/>
            <a:round/>
          </a:ln>
        </p:spPr>
        <p:txBody>
          <a:bodyPr vert="horz" wrap="square" lIns="0" tIns="0" rIns="0" bIns="0" rtlCol="0" anchor="ctr" anchorCtr="0"/>
          <a:lstStyle/>
          <a:p>
            <a:pPr indent="0" algn="l">
              <a:lnSpc>
                <a:spcPct val="83000"/>
              </a:lnSpc>
              <a:defRPr/>
            </a:pPr>
            <a:r>
              <a:rPr lang="en-US" sz="60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a:p>
            <a:pPr indent="0" algn="l">
              <a:lnSpc>
                <a:spcPct val="100000"/>
              </a:lnSpc>
              <a:spcBef>
                <a:spcPts val="1500"/>
              </a:spcBef>
            </a:pPr>
            <a:r>
              <a:rPr lang="zh-CN" alt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三条落地路径</a:t>
            </a:r>
            <a:endParaRPr lang="zh-CN" altLang="en-US" sz="2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000"/>
              </a:spcBef>
            </a:pPr>
            <a:r>
              <a:rPr lang="en-US" sz="1600">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不同规模工厂的AI启动路径</a:t>
            </a:r>
            <a:endParaRPr lang="en-US" sz="16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endParaRPr lang="en-US" sz="1600">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08000"/>
              </a:lnSpc>
              <a:spcBef>
                <a:spcPts val="1200"/>
              </a:spcBef>
            </a:pPr>
            <a:r>
              <a:rPr lang="en-US" sz="1600">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 你的厂，下周可以迈出的第一步</a:t>
            </a:r>
            <a:endParaRPr lang="en-US" sz="14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custDataLst>
              <p:tags r:id="rId1"/>
            </p:custDataLst>
          </p:nvPr>
        </p:nvSpPr>
        <p:spPr>
          <a:xfrm>
            <a:off x="3048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制造业</a:t>
            </a:r>
            <a:r>
              <a:rPr 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AI</a:t>
            </a: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a:t>
            </a:r>
            <a:r>
              <a:rPr 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，老板不能缺席</a:t>
            </a:r>
            <a:endParaRPr lang="en-US" sz="1100"/>
          </a:p>
        </p:txBody>
      </p:sp>
      <p:pic>
        <p:nvPicPr>
          <p:cNvPr id="3" name="Picture 3"/>
          <p:cNvPicPr>
            <a:picLocks noChangeAspect="1"/>
          </p:cNvPicPr>
          <p:nvPr>
            <p:custDataLst>
              <p:tags r:id="rId2"/>
            </p:custDataLst>
          </p:nvPr>
        </p:nvPicPr>
        <p:blipFill>
          <a:blip r:embed="rId3"/>
          <a:srcRect l="17053" r="17053"/>
          <a:stretch>
            <a:fillRect/>
          </a:stretch>
        </p:blipFill>
        <p:spPr>
          <a:xfrm>
            <a:off x="7882255" y="284480"/>
            <a:ext cx="2367915" cy="1306830"/>
          </a:xfrm>
          <a:prstGeom prst="roundRect">
            <a:avLst>
              <a:gd name="adj" fmla="val 3428"/>
            </a:avLst>
          </a:prstGeom>
          <a:noFill/>
          <a:ln w="25400" cap="flat" cmpd="sng">
            <a:noFill/>
            <a:prstDash val="solid"/>
            <a:round/>
          </a:ln>
          <a:effectLst>
            <a:outerShdw blurRad="444500" dist="190500" dir="2700000" algn="tl" rotWithShape="0">
              <a:srgbClr val="000000">
                <a:alpha val="25000"/>
              </a:srgbClr>
            </a:outerShdw>
          </a:effectLst>
        </p:spPr>
      </p:pic>
      <p:sp>
        <p:nvSpPr>
          <p:cNvPr id="7" name="AutoShape 7"/>
          <p:cNvSpPr/>
          <p:nvPr>
            <p:custDataLst>
              <p:tags r:id="rId4"/>
            </p:custDataLst>
          </p:nvPr>
        </p:nvSpPr>
        <p:spPr>
          <a:xfrm>
            <a:off x="3513455" y="1778000"/>
            <a:ext cx="2543810" cy="4768850"/>
          </a:xfrm>
          <a:prstGeom prst="roundRect">
            <a:avLst>
              <a:gd name="adj" fmla="val 7272"/>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custDataLst>
              <p:tags r:id="rId5"/>
            </p:custDataLst>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095750" y="1857375"/>
            <a:ext cx="1419860" cy="1419860"/>
          </a:xfrm>
          <a:prstGeom prst="rect">
            <a:avLst/>
          </a:prstGeom>
        </p:spPr>
      </p:pic>
      <p:sp>
        <p:nvSpPr>
          <p:cNvPr id="9" name="AutoShape 9"/>
          <p:cNvSpPr/>
          <p:nvPr>
            <p:custDataLst>
              <p:tags r:id="rId8"/>
            </p:custDataLst>
          </p:nvPr>
        </p:nvSpPr>
        <p:spPr>
          <a:xfrm>
            <a:off x="3623310" y="3402965"/>
            <a:ext cx="2258695" cy="2390775"/>
          </a:xfrm>
          <a:prstGeom prst="rect">
            <a:avLst/>
          </a:prstGeom>
          <a:noFill/>
          <a:ln w="12700" cap="flat" cmpd="sng">
            <a:noFill/>
            <a:prstDash val="solid"/>
            <a:round/>
          </a:ln>
        </p:spPr>
        <p:txBody>
          <a:bodyPr vert="horz" wrap="square" lIns="0" tIns="0" rIns="0" bIns="0" rtlCol="0" anchor="t" anchorCtr="0"/>
          <a:lstStyle/>
          <a:p>
            <a:pPr indent="0" algn="ctr">
              <a:lnSpc>
                <a:spcPct val="168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2000</a:t>
            </a:r>
            <a:r>
              <a:rPr lang="zh-CN" alt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年代</a:t>
            </a: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endPar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ctr">
              <a:lnSpc>
                <a:spcPct val="168000"/>
              </a:lnSpc>
              <a:defRPr/>
            </a:pPr>
            <a:r>
              <a:rPr lang="zh-CN" alt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初级</a:t>
            </a: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信息化</a:t>
            </a:r>
            <a:endParaRPr lang="en-US"/>
          </a:p>
          <a:p>
            <a:pPr marL="285750" indent="-285750" algn="ctr">
              <a:lnSpc>
                <a:spcPct val="168000"/>
              </a:lnSpc>
              <a:buFont typeface="Wingdings" panose="05000000000000000000" charset="0"/>
              <a:buChar char="l"/>
            </a:pPr>
            <a:r>
              <a:rPr lang="zh-CN" alt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a:t>
            </a:r>
            <a:r>
              <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了管理流程</a:t>
            </a:r>
            <a:endPar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285750" indent="-285750" algn="ctr">
              <a:lnSpc>
                <a:spcPct val="168000"/>
              </a:lnSpc>
              <a:buFont typeface="Wingdings" panose="05000000000000000000" charset="0"/>
              <a:buChar char="l"/>
            </a:pPr>
            <a:r>
              <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ERP团队负责</a:t>
            </a:r>
            <a:endPar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285750" indent="-285750" algn="ctr">
              <a:lnSpc>
                <a:spcPct val="168000"/>
              </a:lnSpc>
              <a:buFont typeface="Wingdings" panose="05000000000000000000" charset="0"/>
              <a:buChar char="l"/>
            </a:pPr>
            <a:r>
              <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老板懂</a:t>
            </a:r>
            <a:r>
              <a:rPr lang="zh-CN" alt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一点点</a:t>
            </a:r>
            <a:endParaRPr lang="zh-CN" alt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9"/>
            </p:custDataLst>
          </p:nvPr>
        </p:nvSpPr>
        <p:spPr>
          <a:xfrm>
            <a:off x="6494145" y="1777365"/>
            <a:ext cx="4935855" cy="4769485"/>
          </a:xfrm>
          <a:prstGeom prst="roundRect">
            <a:avLst>
              <a:gd name="adj" fmla="val 7272"/>
            </a:avLst>
          </a:prstGeom>
          <a:solidFill>
            <a:srgbClr val="FF6B35">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1" name="Picture 11"/>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420100" y="1866265"/>
            <a:ext cx="1536700" cy="1536700"/>
          </a:xfrm>
          <a:prstGeom prst="rect">
            <a:avLst/>
          </a:prstGeom>
        </p:spPr>
      </p:pic>
      <p:sp>
        <p:nvSpPr>
          <p:cNvPr id="12" name="AutoShape 12" descr="7b0a202020202262756c6c6574223a20227b5c2263617465676f727949645c223a5c225c222c5c2274656d706c61746549645c223a32303233313730337d220a7d0a"/>
          <p:cNvSpPr/>
          <p:nvPr>
            <p:custDataLst>
              <p:tags r:id="rId13"/>
            </p:custDataLst>
          </p:nvPr>
        </p:nvSpPr>
        <p:spPr>
          <a:xfrm>
            <a:off x="6494145" y="3381375"/>
            <a:ext cx="4936490" cy="2724150"/>
          </a:xfrm>
          <a:prstGeom prst="rect">
            <a:avLst/>
          </a:prstGeom>
          <a:noFill/>
          <a:ln w="12700" cap="flat" cmpd="sng">
            <a:noFill/>
            <a:prstDash val="solid"/>
            <a:round/>
          </a:ln>
        </p:spPr>
        <p:txBody>
          <a:bodyPr vert="horz" wrap="square" lIns="0" tIns="0" rIns="0" bIns="0" rtlCol="0" anchor="ctr" anchorCtr="0"/>
          <a:lstStyle/>
          <a:p>
            <a:pPr indent="0" algn="ctr">
              <a:lnSpc>
                <a:spcPct val="128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2020-2030</a:t>
            </a:r>
            <a:r>
              <a:rPr lang="zh-CN" alt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年代</a:t>
            </a:r>
            <a:endPar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ctr">
              <a:lnSpc>
                <a:spcPct val="128000"/>
              </a:lnSpc>
              <a:defRPr/>
            </a:pPr>
            <a:r>
              <a:rPr 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 AI </a:t>
            </a:r>
            <a:r>
              <a:rPr lang="zh-CN" alt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a:t>
            </a:r>
            <a:endParaRPr lang="zh-CN" altLang="en-US" sz="4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8000"/>
              </a:lnSpc>
              <a:buNone/>
              <a:defRPr/>
            </a:pPr>
            <a:r>
              <a:rPr lang="en-US" altLang="zh-CN"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AI</a:t>
            </a:r>
            <a:r>
              <a:rPr lang="zh-CN" alt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让效率提昇</a:t>
            </a:r>
            <a:r>
              <a:rPr lang="en-US" altLang="zh-CN"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10-100</a:t>
            </a:r>
            <a:r>
              <a:rPr lang="zh-CN" alt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倍！</a:t>
            </a:r>
            <a:endParaRPr 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ctr">
              <a:lnSpc>
                <a:spcPct val="128000"/>
              </a:lnSpc>
              <a:buNone/>
              <a:defRPr/>
            </a:pPr>
            <a:r>
              <a:rPr 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老板</a:t>
            </a:r>
            <a:r>
              <a:rPr lang="zh-CN" alt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必须</a:t>
            </a:r>
            <a:r>
              <a:rPr 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参与</a:t>
            </a:r>
            <a:r>
              <a:rPr lang="zh-CN" alt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3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4"/>
          <p:cNvSpPr/>
          <p:nvPr>
            <p:custDataLst>
              <p:tags r:id="rId14"/>
            </p:custDataLst>
          </p:nvPr>
        </p:nvSpPr>
        <p:spPr>
          <a:xfrm>
            <a:off x="241300" y="1778000"/>
            <a:ext cx="2626360" cy="4768850"/>
          </a:xfrm>
          <a:prstGeom prst="roundRect">
            <a:avLst>
              <a:gd name="adj" fmla="val 7272"/>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14" name="Picture 5"/>
          <p:cNvPicPr>
            <a:picLocks noChangeAspect="1"/>
          </p:cNvPicPr>
          <p:nvPr>
            <p:custDataLst>
              <p:tags r:id="rId15"/>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829945" y="1857375"/>
            <a:ext cx="1333500" cy="1333500"/>
          </a:xfrm>
          <a:prstGeom prst="rect">
            <a:avLst/>
          </a:prstGeom>
        </p:spPr>
      </p:pic>
      <p:sp>
        <p:nvSpPr>
          <p:cNvPr id="15" name="AutoShape 6"/>
          <p:cNvSpPr/>
          <p:nvPr>
            <p:custDataLst>
              <p:tags r:id="rId18"/>
            </p:custDataLst>
          </p:nvPr>
        </p:nvSpPr>
        <p:spPr>
          <a:xfrm>
            <a:off x="364490" y="3402965"/>
            <a:ext cx="2379980" cy="1677035"/>
          </a:xfrm>
          <a:prstGeom prst="rect">
            <a:avLst/>
          </a:prstGeom>
          <a:noFill/>
          <a:ln w="12700" cap="flat" cmpd="sng">
            <a:noFill/>
            <a:prstDash val="solid"/>
            <a:round/>
          </a:ln>
        </p:spPr>
        <p:txBody>
          <a:bodyPr vert="horz" wrap="square" lIns="0" tIns="0" rIns="0" bIns="0" rtlCol="0" anchor="t" anchorCtr="0"/>
          <a:lstStyle/>
          <a:p>
            <a:pPr indent="0" algn="ctr">
              <a:lnSpc>
                <a:spcPct val="168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1990</a:t>
            </a:r>
            <a:r>
              <a:rPr lang="zh-CN" alt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年代</a:t>
            </a: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endPar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ctr">
              <a:lnSpc>
                <a:spcPct val="168000"/>
              </a:lnSpc>
              <a:defRPr/>
            </a:pPr>
            <a:r>
              <a:rPr lang="zh-CN" alt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机器</a:t>
            </a: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自动化</a:t>
            </a:r>
            <a:endParaRPr lang="en-US"/>
          </a:p>
          <a:p>
            <a:pPr marL="285750" indent="-285750" algn="ctr">
              <a:lnSpc>
                <a:spcPct val="168000"/>
              </a:lnSpc>
              <a:buFont typeface="Wingdings" panose="05000000000000000000" charset="0"/>
              <a:buChar char="l"/>
            </a:pPr>
            <a:r>
              <a:rPr lang="zh-CN" alt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优化了</a:t>
            </a:r>
            <a:r>
              <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生产</a:t>
            </a:r>
            <a:r>
              <a:rPr lang="zh-CN" alt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流程</a:t>
            </a:r>
            <a:endPar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285750" indent="-285750" algn="ctr">
              <a:lnSpc>
                <a:spcPct val="168000"/>
              </a:lnSpc>
              <a:buFont typeface="Wingdings" panose="05000000000000000000" charset="0"/>
              <a:buChar char="l"/>
            </a:pPr>
            <a:r>
              <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IT部门负责</a:t>
            </a:r>
            <a:endPar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285750" indent="-285750" algn="ctr">
              <a:lnSpc>
                <a:spcPct val="168000"/>
              </a:lnSpc>
              <a:buFont typeface="Wingdings" panose="05000000000000000000" charset="0"/>
              <a:buChar char="l"/>
            </a:pPr>
            <a:r>
              <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老板可以不懂</a:t>
            </a:r>
            <a:endParaRPr lang="en-US" sz="18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sz="4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让人惊讶的事实：制造业</a:t>
            </a:r>
            <a:r>
              <a:rPr lang="en-US" altLang="zh-CN" sz="4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AI</a:t>
            </a:r>
            <a:r>
              <a:rPr lang="zh-CN" altLang="en-US" sz="4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革命从中小企业开始</a:t>
            </a:r>
            <a:endParaRPr lang="zh-CN" altLang="en-US" sz="4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 name="AutoShape 3"/>
          <p:cNvSpPr/>
          <p:nvPr/>
        </p:nvSpPr>
        <p:spPr>
          <a:xfrm>
            <a:off x="762000" y="1778000"/>
            <a:ext cx="4826000" cy="4318000"/>
          </a:xfrm>
          <a:prstGeom prst="roundRect">
            <a:avLst>
              <a:gd name="adj" fmla="val 4705"/>
            </a:avLst>
          </a:prstGeom>
          <a:solidFill>
            <a:srgbClr val="FFF7F2">
              <a:alpha val="100000"/>
            </a:srgbClr>
          </a:solidFill>
          <a:ln w="12700" cap="flat" cmpd="sng">
            <a:solidFill>
              <a:srgbClr val="FF6B35">
                <a:alpha val="15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016000" y="2286000"/>
            <a:ext cx="4318000" cy="1397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96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31%</a:t>
            </a:r>
            <a:endParaRPr lang="en-US" sz="1100"/>
          </a:p>
        </p:txBody>
      </p:sp>
      <p:sp>
        <p:nvSpPr>
          <p:cNvPr id="5" name="AutoShape 5"/>
          <p:cNvSpPr/>
          <p:nvPr/>
        </p:nvSpPr>
        <p:spPr>
          <a:xfrm>
            <a:off x="1016000" y="3937000"/>
            <a:ext cx="4318000" cy="1397000"/>
          </a:xfrm>
          <a:prstGeom prst="rect">
            <a:avLst/>
          </a:prstGeom>
          <a:noFill/>
          <a:ln w="12700" cap="flat" cmpd="sng">
            <a:noFill/>
            <a:prstDash val="solid"/>
            <a:round/>
          </a:ln>
        </p:spPr>
        <p:txBody>
          <a:bodyPr vert="horz" wrap="square" lIns="0" tIns="0" rIns="0" bIns="0" rtlCol="0" anchor="ctr" anchorCtr="0"/>
          <a:lstStyle/>
          <a:p>
            <a:pPr indent="0" algn="ctr">
              <a:lnSpc>
                <a:spcPct val="197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中国制造业企业在2024年已启动AI落地项目</a:t>
            </a:r>
            <a:endParaRPr lang="en-US" sz="1000"/>
          </a:p>
          <a:p>
            <a:pPr indent="0" algn="ctr">
              <a:lnSpc>
                <a:spcPct val="197000"/>
              </a:lnSpc>
            </a:pPr>
            <a:r>
              <a:rPr lang="en-US"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其中，超六成启动者为员工500人以下的中小工厂，并非仅头部大厂在行动。</a:t>
            </a:r>
            <a:endParaRPr lang="en-US"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nvSpPr>
        <p:spPr>
          <a:xfrm>
            <a:off x="1016000" y="5461000"/>
            <a:ext cx="4318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200" b="0" i="0" u="none" strike="noStrike">
                <a:solidFill>
                  <a:srgbClr val="999999"/>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数据来源：工信部2024年制造业数字化调研</a:t>
            </a:r>
            <a:endParaRPr lang="en-US" sz="1100"/>
          </a:p>
        </p:txBody>
      </p:sp>
      <p:sp>
        <p:nvSpPr>
          <p:cNvPr id="7" name="AutoShape 7"/>
          <p:cNvSpPr/>
          <p:nvPr/>
        </p:nvSpPr>
        <p:spPr>
          <a:xfrm>
            <a:off x="6096000" y="1778000"/>
            <a:ext cx="5334000" cy="4318000"/>
          </a:xfrm>
          <a:prstGeom prst="roundRect">
            <a:avLst>
              <a:gd name="adj" fmla="val 4705"/>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sp>
        <p:nvSpPr>
          <p:cNvPr id="8" name="AutoShape 8"/>
          <p:cNvSpPr/>
          <p:nvPr/>
        </p:nvSpPr>
        <p:spPr>
          <a:xfrm>
            <a:off x="6350000" y="2095500"/>
            <a:ext cx="4826000" cy="508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已启动AI落地项目的企业规模分布</a:t>
            </a:r>
            <a:endParaRPr lang="en-US" sz="1100"/>
          </a:p>
        </p:txBody>
      </p:sp>
      <p:sp>
        <p:nvSpPr>
          <p:cNvPr id="9" name="AutoShape 9"/>
          <p:cNvSpPr/>
          <p:nvPr/>
        </p:nvSpPr>
        <p:spPr>
          <a:xfrm>
            <a:off x="6350000" y="3048000"/>
            <a:ext cx="1143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小型企业</a:t>
            </a:r>
            <a:endParaRPr lang="en-US" sz="1100"/>
          </a:p>
          <a:p>
            <a:pPr indent="0" algn="l">
              <a:lnSpc>
                <a:spcPct val="125000"/>
              </a:lnSpc>
            </a:pPr>
            <a:r>
              <a:rPr lang="en-US" sz="1100" b="0" i="0" u="none" strike="noStrike">
                <a:solidFill>
                  <a:srgbClr val="999999"/>
                </a:solidFill>
                <a:latin typeface="Noto Sans SC" panose="020B0200000000000000" charset="-122"/>
                <a:ea typeface="Noto Sans SC" panose="020B0200000000000000" charset="-122"/>
                <a:cs typeface="Noto Sans SC" panose="020B0200000000000000" charset="-122"/>
                <a:sym typeface="Noto Sans SC" panose="020B0200000000000000" charset="-122"/>
              </a:rPr>
              <a:t>(500人以下)</a:t>
            </a:r>
            <a:endParaRPr lang="en-US" sz="1100" b="0" i="0" u="none" strike="noStrike">
              <a:solidFill>
                <a:srgbClr val="99999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7620000" y="3149600"/>
            <a:ext cx="2413000" cy="304800"/>
          </a:xfrm>
          <a:prstGeom prst="roundRect">
            <a:avLst>
              <a:gd name="adj" fmla="val 50000"/>
            </a:avLst>
          </a:prstGeom>
          <a:solidFill>
            <a:srgbClr val="FF6B35">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0160000" y="3098800"/>
            <a:ext cx="101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60%</a:t>
            </a:r>
            <a:endParaRPr lang="en-US" sz="1100"/>
          </a:p>
        </p:txBody>
      </p:sp>
      <p:sp>
        <p:nvSpPr>
          <p:cNvPr id="12" name="AutoShape 12"/>
          <p:cNvSpPr/>
          <p:nvPr/>
        </p:nvSpPr>
        <p:spPr>
          <a:xfrm>
            <a:off x="6350000" y="4064000"/>
            <a:ext cx="1143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中型企业</a:t>
            </a:r>
            <a:endParaRPr lang="en-US" sz="1100"/>
          </a:p>
        </p:txBody>
      </p:sp>
      <p:sp>
        <p:nvSpPr>
          <p:cNvPr id="13" name="AutoShape 13"/>
          <p:cNvSpPr/>
          <p:nvPr/>
        </p:nvSpPr>
        <p:spPr>
          <a:xfrm>
            <a:off x="7620000" y="4165600"/>
            <a:ext cx="1003300" cy="304800"/>
          </a:xfrm>
          <a:prstGeom prst="roundRect">
            <a:avLst>
              <a:gd name="adj" fmla="val 50000"/>
            </a:avLst>
          </a:prstGeom>
          <a:solidFill>
            <a:srgbClr val="6B728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10160000" y="4114800"/>
            <a:ext cx="101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25%</a:t>
            </a:r>
            <a:endParaRPr lang="en-US" sz="1100"/>
          </a:p>
        </p:txBody>
      </p:sp>
      <p:sp>
        <p:nvSpPr>
          <p:cNvPr id="15" name="AutoShape 15"/>
          <p:cNvSpPr/>
          <p:nvPr/>
        </p:nvSpPr>
        <p:spPr>
          <a:xfrm>
            <a:off x="6350000" y="5080000"/>
            <a:ext cx="1143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大型企业</a:t>
            </a:r>
            <a:endParaRPr lang="en-US" sz="1100"/>
          </a:p>
        </p:txBody>
      </p:sp>
      <p:sp>
        <p:nvSpPr>
          <p:cNvPr id="16" name="AutoShape 16"/>
          <p:cNvSpPr/>
          <p:nvPr/>
        </p:nvSpPr>
        <p:spPr>
          <a:xfrm>
            <a:off x="7620000" y="5181600"/>
            <a:ext cx="596900" cy="304800"/>
          </a:xfrm>
          <a:prstGeom prst="roundRect">
            <a:avLst>
              <a:gd name="adj" fmla="val 50000"/>
            </a:avLst>
          </a:prstGeom>
          <a:solidFill>
            <a:srgbClr val="9CA3AF">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0160000" y="5130800"/>
            <a:ext cx="101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15%</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AI</a:t>
            </a: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：从</a:t>
            </a:r>
            <a:r>
              <a:rPr 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改变</a:t>
            </a:r>
            <a:r>
              <a:rPr 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机器</a:t>
            </a:r>
            <a:r>
              <a:rPr 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到</a:t>
            </a:r>
            <a:r>
              <a:rPr lang="en-US" altLang="zh-CN"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改变</a:t>
            </a: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流程</a:t>
            </a:r>
            <a:r>
              <a:rPr lang="en-US" altLang="zh-CN"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到</a:t>
            </a:r>
            <a:r>
              <a:rPr lang="en-US" altLang="zh-CN"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改</a:t>
            </a:r>
            <a:r>
              <a:rPr lang="zh-CN" alt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变</a:t>
            </a:r>
            <a:r>
              <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决策</a:t>
            </a:r>
            <a:endParaRPr lang="zh-CN" altLang="en-US" sz="36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 name="AutoShape 3"/>
          <p:cNvSpPr/>
          <p:nvPr>
            <p:custDataLst>
              <p:tags r:id="rId1"/>
            </p:custDataLst>
          </p:nvPr>
        </p:nvSpPr>
        <p:spPr>
          <a:xfrm>
            <a:off x="762000" y="1778000"/>
            <a:ext cx="3302000" cy="4672965"/>
          </a:xfrm>
          <a:prstGeom prst="roundRect">
            <a:avLst>
              <a:gd name="adj" fmla="val 4615"/>
            </a:avLst>
          </a:prstGeom>
          <a:solidFill>
            <a:srgbClr val="FFFFFF">
              <a:alpha val="100000"/>
            </a:srgbClr>
          </a:solidFill>
          <a:ln w="12700" cap="flat" cmpd="sng">
            <a:solidFill>
              <a:srgbClr val="F3F4F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4" name="Picture 4"/>
          <p:cNvPicPr>
            <a:picLocks noChangeAspect="1"/>
          </p:cNvPicPr>
          <p:nvPr>
            <p:custDataLst>
              <p:tags r:id="rId2"/>
            </p:custDataLst>
          </p:nvPr>
        </p:nvPicPr>
        <p:blipFill>
          <a:blip r:embed="rId3"/>
          <a:srcRect t="19230" b="19230"/>
          <a:stretch>
            <a:fillRect/>
          </a:stretch>
        </p:blipFill>
        <p:spPr>
          <a:xfrm>
            <a:off x="762000" y="1778000"/>
            <a:ext cx="3302000" cy="2032000"/>
          </a:xfrm>
          <a:prstGeom prst="roundRect">
            <a:avLst>
              <a:gd name="adj" fmla="val 7500"/>
            </a:avLst>
          </a:prstGeom>
          <a:noFill/>
          <a:ln w="25400" cap="flat" cmpd="sng">
            <a:noFill/>
            <a:prstDash val="solid"/>
            <a:round/>
          </a:ln>
        </p:spPr>
      </p:pic>
      <p:sp>
        <p:nvSpPr>
          <p:cNvPr id="5" name="AutoShape 5"/>
          <p:cNvSpPr/>
          <p:nvPr>
            <p:custDataLst>
              <p:tags r:id="rId4"/>
            </p:custDataLst>
          </p:nvPr>
        </p:nvSpPr>
        <p:spPr>
          <a:xfrm>
            <a:off x="952500" y="4064000"/>
            <a:ext cx="2921000" cy="2032000"/>
          </a:xfrm>
          <a:prstGeom prst="rect">
            <a:avLst/>
          </a:prstGeom>
          <a:noFill/>
          <a:ln w="12700" cap="flat" cmpd="sng">
            <a:noFill/>
            <a:prstDash val="solid"/>
            <a:round/>
          </a:ln>
        </p:spPr>
        <p:txBody>
          <a:bodyPr vert="horz" wrap="square" lIns="0" tIns="0" rIns="0" bIns="0" rtlCol="0" anchor="t" anchorCtr="0"/>
          <a:lstStyle/>
          <a:p>
            <a:pPr indent="0" algn="l">
              <a:lnSpc>
                <a:spcPct val="148000"/>
              </a:lnSpc>
              <a:defRPr/>
            </a:pPr>
            <a:r>
              <a:rPr lang="en-US" sz="16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2010年前 · 第一次</a:t>
            </a:r>
            <a:endParaRPr lang="en-US" sz="1100"/>
          </a:p>
          <a:p>
            <a:pPr indent="0" algn="l">
              <a:lnSpc>
                <a:spcPct val="148000"/>
              </a:lnSpc>
              <a:spcBef>
                <a:spcPts val="1200"/>
              </a:spcBef>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视觉AI · 改变质检</a:t>
            </a:r>
            <a:endPar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48000"/>
              </a:lnSpc>
              <a:spcBef>
                <a:spcPts val="1200"/>
              </a:spcBef>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利用工业摄像头与视觉算法替代传统人工，实现毫秒级自动化质检，解决微小缺陷难以识别、质检标准不一等痛点。</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6" name="AutoShape 6"/>
          <p:cNvSpPr/>
          <p:nvPr>
            <p:custDataLst>
              <p:tags r:id="rId5"/>
            </p:custDataLst>
          </p:nvPr>
        </p:nvSpPr>
        <p:spPr>
          <a:xfrm>
            <a:off x="4445000" y="1778000"/>
            <a:ext cx="3302000" cy="4672965"/>
          </a:xfrm>
          <a:prstGeom prst="roundRect">
            <a:avLst>
              <a:gd name="adj" fmla="val 4615"/>
            </a:avLst>
          </a:prstGeom>
          <a:solidFill>
            <a:srgbClr val="FFFFFF">
              <a:alpha val="100000"/>
            </a:srgbClr>
          </a:solidFill>
          <a:ln w="12700" cap="flat" cmpd="sng">
            <a:solidFill>
              <a:srgbClr val="F3F4F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7" name="Picture 7"/>
          <p:cNvPicPr>
            <a:picLocks noChangeAspect="1"/>
          </p:cNvPicPr>
          <p:nvPr>
            <p:custDataLst>
              <p:tags r:id="rId6"/>
            </p:custDataLst>
          </p:nvPr>
        </p:nvPicPr>
        <p:blipFill>
          <a:blip r:embed="rId7"/>
          <a:srcRect t="3869" b="3869"/>
          <a:stretch>
            <a:fillRect/>
          </a:stretch>
        </p:blipFill>
        <p:spPr>
          <a:xfrm>
            <a:off x="4445000" y="1778000"/>
            <a:ext cx="3302000" cy="2032000"/>
          </a:xfrm>
          <a:prstGeom prst="roundRect">
            <a:avLst>
              <a:gd name="adj" fmla="val 7500"/>
            </a:avLst>
          </a:prstGeom>
          <a:noFill/>
          <a:ln w="25400" cap="flat" cmpd="sng">
            <a:noFill/>
            <a:prstDash val="solid"/>
            <a:round/>
          </a:ln>
        </p:spPr>
      </p:pic>
      <p:sp>
        <p:nvSpPr>
          <p:cNvPr id="8" name="AutoShape 8"/>
          <p:cNvSpPr/>
          <p:nvPr>
            <p:custDataLst>
              <p:tags r:id="rId8"/>
            </p:custDataLst>
          </p:nvPr>
        </p:nvSpPr>
        <p:spPr>
          <a:xfrm>
            <a:off x="4635500" y="4064000"/>
            <a:ext cx="2921000" cy="2032000"/>
          </a:xfrm>
          <a:prstGeom prst="rect">
            <a:avLst/>
          </a:prstGeom>
          <a:noFill/>
          <a:ln w="12700" cap="flat" cmpd="sng">
            <a:noFill/>
            <a:prstDash val="solid"/>
            <a:round/>
          </a:ln>
        </p:spPr>
        <p:txBody>
          <a:bodyPr vert="horz" wrap="square" lIns="0" tIns="0" rIns="0" bIns="0" rtlCol="0" anchor="t" anchorCtr="0"/>
          <a:lstStyle/>
          <a:p>
            <a:pPr indent="0" algn="l">
              <a:lnSpc>
                <a:spcPct val="148000"/>
              </a:lnSpc>
              <a:defRPr/>
            </a:pPr>
            <a:r>
              <a:rPr lang="en-US" sz="16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2015-2022 · 第二次</a:t>
            </a:r>
            <a:endParaRPr lang="en-US" sz="1100"/>
          </a:p>
          <a:p>
            <a:pPr indent="0" algn="l">
              <a:lnSpc>
                <a:spcPct val="148000"/>
              </a:lnSpc>
              <a:spcBef>
                <a:spcPts val="1200"/>
              </a:spcBef>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预测AI · 改变设备维护</a:t>
            </a:r>
            <a:endPar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48000"/>
              </a:lnSpc>
              <a:spcBef>
                <a:spcPts val="1200"/>
              </a:spcBef>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通过部署在设备上的传感器采集运行数据，建立预测性维护模型，变“故障停机维修”为“主动预警维护”，大幅降低停机损失。</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custDataLst>
              <p:tags r:id="rId9"/>
            </p:custDataLst>
          </p:nvPr>
        </p:nvSpPr>
        <p:spPr>
          <a:xfrm>
            <a:off x="8128000" y="1778000"/>
            <a:ext cx="3302000" cy="4672330"/>
          </a:xfrm>
          <a:prstGeom prst="roundRect">
            <a:avLst>
              <a:gd name="adj" fmla="val 4615"/>
            </a:avLst>
          </a:prstGeom>
          <a:solidFill>
            <a:srgbClr val="FFFFFF">
              <a:alpha val="100000"/>
            </a:srgbClr>
          </a:solidFill>
          <a:ln w="12700" cap="flat" cmpd="sng">
            <a:solidFill>
              <a:srgbClr val="F3F4F6">
                <a:alpha val="100000"/>
              </a:srgbClr>
            </a:solid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custDataLst>
              <p:tags r:id="rId10"/>
            </p:custDataLst>
          </p:nvPr>
        </p:nvPicPr>
        <p:blipFill>
          <a:blip r:embed="rId11"/>
          <a:srcRect t="8974" b="8974"/>
          <a:stretch>
            <a:fillRect/>
          </a:stretch>
        </p:blipFill>
        <p:spPr>
          <a:xfrm>
            <a:off x="8128000" y="1778000"/>
            <a:ext cx="3302000" cy="2032000"/>
          </a:xfrm>
          <a:prstGeom prst="roundRect">
            <a:avLst>
              <a:gd name="adj" fmla="val 7500"/>
            </a:avLst>
          </a:prstGeom>
          <a:noFill/>
          <a:ln w="25400" cap="flat" cmpd="sng">
            <a:noFill/>
            <a:prstDash val="solid"/>
            <a:round/>
          </a:ln>
        </p:spPr>
      </p:pic>
      <p:sp>
        <p:nvSpPr>
          <p:cNvPr id="11" name="AutoShape 11"/>
          <p:cNvSpPr/>
          <p:nvPr>
            <p:custDataLst>
              <p:tags r:id="rId12"/>
            </p:custDataLst>
          </p:nvPr>
        </p:nvSpPr>
        <p:spPr>
          <a:xfrm>
            <a:off x="8318500" y="4064000"/>
            <a:ext cx="2921000" cy="2032000"/>
          </a:xfrm>
          <a:prstGeom prst="rect">
            <a:avLst/>
          </a:prstGeom>
          <a:noFill/>
          <a:ln w="12700" cap="flat" cmpd="sng">
            <a:noFill/>
            <a:prstDash val="solid"/>
            <a:round/>
          </a:ln>
        </p:spPr>
        <p:txBody>
          <a:bodyPr vert="horz" wrap="square" lIns="0" tIns="0" rIns="0" bIns="0" rtlCol="0" anchor="t" anchorCtr="0"/>
          <a:lstStyle/>
          <a:p>
            <a:pPr indent="0" algn="l">
              <a:lnSpc>
                <a:spcPct val="148000"/>
              </a:lnSpc>
              <a:defRPr/>
            </a:pPr>
            <a:r>
              <a:rPr lang="en-US" sz="16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2023至今 · 第三次</a:t>
            </a:r>
            <a:endParaRPr lang="en-US" sz="1100"/>
          </a:p>
          <a:p>
            <a:pPr indent="0" algn="l">
              <a:lnSpc>
                <a:spcPct val="148000"/>
              </a:lnSpc>
              <a:spcBef>
                <a:spcPts val="1200"/>
              </a:spcBef>
            </a:pPr>
            <a:r>
              <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大模型 · 改变判断与决策</a:t>
            </a:r>
            <a:endParaRPr lang="en-US" sz="20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48000"/>
              </a:lnSpc>
              <a:spcBef>
                <a:spcPts val="1200"/>
              </a:spcBef>
            </a:pPr>
            <a:r>
              <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突破感知智能，迈向认知智能。AI大模型能理解复杂逻辑，处理非结构化信息，从辅助数据分析升级为直接参与甚至替代企业的商业判断与战略决策。</a:t>
            </a:r>
            <a:endParaRPr lang="en-US" sz="1300" b="0" i="0" u="none" strike="noStrike">
              <a:solidFill>
                <a:srgbClr val="666666"/>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3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以前：定制开发，百万起步 | 现在：调用现成能力，万元可用</a:t>
            </a:r>
            <a:endParaRPr lang="en-US" sz="1100"/>
          </a:p>
        </p:txBody>
      </p:sp>
      <p:sp>
        <p:nvSpPr>
          <p:cNvPr id="3" name="AutoShape 3"/>
          <p:cNvSpPr/>
          <p:nvPr/>
        </p:nvSpPr>
        <p:spPr>
          <a:xfrm>
            <a:off x="762000" y="2032000"/>
            <a:ext cx="5207000" cy="4272915"/>
          </a:xfrm>
          <a:prstGeom prst="roundRect">
            <a:avLst>
              <a:gd name="adj" fmla="val 3750"/>
            </a:avLst>
          </a:prstGeom>
          <a:solidFill>
            <a:srgbClr val="F9FAFB">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4" name="Picture 4"/>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43000" y="2413000"/>
            <a:ext cx="457200" cy="457200"/>
          </a:xfrm>
          <a:prstGeom prst="rect">
            <a:avLst/>
          </a:prstGeom>
        </p:spPr>
      </p:pic>
      <p:sp>
        <p:nvSpPr>
          <p:cNvPr id="5" name="AutoShape 5"/>
          <p:cNvSpPr/>
          <p:nvPr/>
        </p:nvSpPr>
        <p:spPr>
          <a:xfrm>
            <a:off x="1778000" y="2413000"/>
            <a:ext cx="3810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2022年前 · 定制开发模式</a:t>
            </a:r>
            <a:endParaRPr lang="en-US" sz="1100"/>
          </a:p>
        </p:txBody>
      </p:sp>
      <p:sp>
        <p:nvSpPr>
          <p:cNvPr id="6" name="AutoShape 6"/>
          <p:cNvSpPr/>
          <p:nvPr/>
        </p:nvSpPr>
        <p:spPr>
          <a:xfrm>
            <a:off x="1016000" y="3302000"/>
            <a:ext cx="4699000" cy="825500"/>
          </a:xfrm>
          <a:prstGeom prst="roundRect">
            <a:avLst>
              <a:gd name="adj" fmla="val 923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06500" y="3479800"/>
            <a:ext cx="355600" cy="355600"/>
          </a:xfrm>
          <a:prstGeom prst="rect">
            <a:avLst/>
          </a:prstGeom>
        </p:spPr>
      </p:pic>
      <p:sp>
        <p:nvSpPr>
          <p:cNvPr id="8" name="AutoShape 8"/>
          <p:cNvSpPr/>
          <p:nvPr/>
        </p:nvSpPr>
        <p:spPr>
          <a:xfrm>
            <a:off x="1778000" y="34036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高昂资金门槛：百万级预算起步</a:t>
            </a:r>
            <a:endParaRPr lang="en-US" sz="1100"/>
          </a:p>
          <a:p>
            <a:pPr indent="0" algn="l">
              <a:lnSpc>
                <a:spcPct val="125000"/>
              </a:lnSpc>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仅研发投入就需大量资金，成本极高</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1016000" y="4318000"/>
            <a:ext cx="4699000" cy="825500"/>
          </a:xfrm>
          <a:prstGeom prst="roundRect">
            <a:avLst>
              <a:gd name="adj" fmla="val 923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06500" y="4495800"/>
            <a:ext cx="355600" cy="355600"/>
          </a:xfrm>
          <a:prstGeom prst="rect">
            <a:avLst/>
          </a:prstGeom>
        </p:spPr>
      </p:pic>
      <p:sp>
        <p:nvSpPr>
          <p:cNvPr id="11" name="AutoShape 11"/>
          <p:cNvSpPr/>
          <p:nvPr/>
        </p:nvSpPr>
        <p:spPr>
          <a:xfrm>
            <a:off x="1778000" y="44196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漫长交付周期：平均18个月</a:t>
            </a:r>
            <a:endParaRPr lang="en-US" sz="1100"/>
          </a:p>
          <a:p>
            <a:pPr indent="0" algn="l">
              <a:lnSpc>
                <a:spcPct val="125000"/>
              </a:lnSpc>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从立项到上线流程繁琐，错失市场机会</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1016000" y="5334000"/>
            <a:ext cx="4699000" cy="825500"/>
          </a:xfrm>
          <a:prstGeom prst="roundRect">
            <a:avLst>
              <a:gd name="adj" fmla="val 923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206500" y="5511800"/>
            <a:ext cx="355600" cy="355600"/>
          </a:xfrm>
          <a:prstGeom prst="rect">
            <a:avLst/>
          </a:prstGeom>
        </p:spPr>
      </p:pic>
      <p:sp>
        <p:nvSpPr>
          <p:cNvPr id="14" name="AutoShape 14"/>
          <p:cNvSpPr/>
          <p:nvPr/>
        </p:nvSpPr>
        <p:spPr>
          <a:xfrm>
            <a:off x="1778000" y="54356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依赖专业团队支持</a:t>
            </a:r>
            <a:endParaRPr lang="en-US" sz="1100"/>
          </a:p>
          <a:p>
            <a:pPr indent="0" algn="l">
              <a:lnSpc>
                <a:spcPct val="125000"/>
              </a:lnSpc>
            </a:pPr>
            <a:r>
              <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rPr>
              <a:t>需组建专业算法与工程团队，人力要求高</a:t>
            </a:r>
            <a:endParaRPr lang="en-US" sz="1300" b="0" i="0" u="none" strike="noStrike">
              <a:solidFill>
                <a:srgbClr val="6B728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6223000" y="2032000"/>
            <a:ext cx="5207000" cy="4272915"/>
          </a:xfrm>
          <a:prstGeom prst="roundRect">
            <a:avLst>
              <a:gd name="adj" fmla="val 3750"/>
            </a:avLst>
          </a:prstGeom>
          <a:solidFill>
            <a:srgbClr val="FFF7ED">
              <a:alpha val="100000"/>
            </a:srgbClr>
          </a:solidFill>
          <a:ln w="25400" cap="flat" cmpd="sng">
            <a:solidFill>
              <a:srgbClr val="FF6B35">
                <a:alpha val="10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04000" y="2413000"/>
            <a:ext cx="457200" cy="457200"/>
          </a:xfrm>
          <a:prstGeom prst="rect">
            <a:avLst/>
          </a:prstGeom>
        </p:spPr>
      </p:pic>
      <p:sp>
        <p:nvSpPr>
          <p:cNvPr id="17" name="AutoShape 17"/>
          <p:cNvSpPr/>
          <p:nvPr/>
        </p:nvSpPr>
        <p:spPr>
          <a:xfrm>
            <a:off x="7239000" y="2413000"/>
            <a:ext cx="3937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2024年后 · API / SaaS 调用模式</a:t>
            </a:r>
            <a:endParaRPr lang="en-US" sz="1100"/>
          </a:p>
        </p:txBody>
      </p:sp>
      <p:sp>
        <p:nvSpPr>
          <p:cNvPr id="18" name="AutoShape 18"/>
          <p:cNvSpPr/>
          <p:nvPr/>
        </p:nvSpPr>
        <p:spPr>
          <a:xfrm>
            <a:off x="6477000" y="3302000"/>
            <a:ext cx="4699000" cy="825500"/>
          </a:xfrm>
          <a:prstGeom prst="roundRect">
            <a:avLst>
              <a:gd name="adj" fmla="val 923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667500" y="3479800"/>
            <a:ext cx="355600" cy="355600"/>
          </a:xfrm>
          <a:prstGeom prst="rect">
            <a:avLst/>
          </a:prstGeom>
        </p:spPr>
      </p:pic>
      <p:sp>
        <p:nvSpPr>
          <p:cNvPr id="20" name="AutoShape 20"/>
          <p:cNvSpPr/>
          <p:nvPr/>
        </p:nvSpPr>
        <p:spPr>
          <a:xfrm>
            <a:off x="7239000" y="34036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92D20"/>
                </a:solidFill>
                <a:latin typeface="Noto Sans SC" panose="020B0200000000000000" charset="-122"/>
                <a:ea typeface="Noto Sans SC" panose="020B0200000000000000" charset="-122"/>
                <a:cs typeface="Noto Sans SC" panose="020B0200000000000000" charset="-122"/>
                <a:sym typeface="Noto Sans SC" panose="020B0200000000000000" charset="-122"/>
              </a:rPr>
              <a:t>低门槛启动：万元级成本即可落地</a:t>
            </a:r>
            <a:endParaRPr lang="en-US" sz="1100"/>
          </a:p>
          <a:p>
            <a:pPr indent="0" algn="l">
              <a:lnSpc>
                <a:spcPct val="125000"/>
              </a:lnSpc>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按调用量付费，大幅降低中小企业的试错成本</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6477000" y="4318000"/>
            <a:ext cx="4699000" cy="825500"/>
          </a:xfrm>
          <a:prstGeom prst="roundRect">
            <a:avLst>
              <a:gd name="adj" fmla="val 923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667500" y="4495800"/>
            <a:ext cx="355600" cy="355600"/>
          </a:xfrm>
          <a:prstGeom prst="rect">
            <a:avLst/>
          </a:prstGeom>
        </p:spPr>
      </p:pic>
      <p:sp>
        <p:nvSpPr>
          <p:cNvPr id="23" name="AutoShape 23"/>
          <p:cNvSpPr/>
          <p:nvPr/>
        </p:nvSpPr>
        <p:spPr>
          <a:xfrm>
            <a:off x="7239000" y="44196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92D20"/>
                </a:solidFill>
                <a:latin typeface="Noto Sans SC" panose="020B0200000000000000" charset="-122"/>
                <a:ea typeface="Noto Sans SC" panose="020B0200000000000000" charset="-122"/>
                <a:cs typeface="Noto Sans SC" panose="020B0200000000000000" charset="-122"/>
                <a:sym typeface="Noto Sans SC" panose="020B0200000000000000" charset="-122"/>
              </a:rPr>
              <a:t>极速上线：最快3个月见效</a:t>
            </a:r>
            <a:endParaRPr lang="en-US" sz="1100"/>
          </a:p>
          <a:p>
            <a:pPr indent="0" algn="l">
              <a:lnSpc>
                <a:spcPct val="125000"/>
              </a:lnSpc>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无需重复造轮子，开箱即用，快速响应业务需求</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4" name="AutoShape 24"/>
          <p:cNvSpPr/>
          <p:nvPr/>
        </p:nvSpPr>
        <p:spPr>
          <a:xfrm>
            <a:off x="6477000" y="5334000"/>
            <a:ext cx="4699000" cy="825500"/>
          </a:xfrm>
          <a:prstGeom prst="roundRect">
            <a:avLst>
              <a:gd name="adj" fmla="val 9230"/>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667500" y="5511800"/>
            <a:ext cx="355600" cy="355600"/>
          </a:xfrm>
          <a:prstGeom prst="rect">
            <a:avLst/>
          </a:prstGeom>
        </p:spPr>
      </p:pic>
      <p:sp>
        <p:nvSpPr>
          <p:cNvPr id="26" name="AutoShape 26"/>
          <p:cNvSpPr/>
          <p:nvPr/>
        </p:nvSpPr>
        <p:spPr>
          <a:xfrm>
            <a:off x="7239000" y="5435600"/>
            <a:ext cx="3683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D92D20"/>
                </a:solidFill>
                <a:latin typeface="Noto Sans SC" panose="020B0200000000000000" charset="-122"/>
                <a:ea typeface="Noto Sans SC" panose="020B0200000000000000" charset="-122"/>
                <a:cs typeface="Noto Sans SC" panose="020B0200000000000000" charset="-122"/>
                <a:sym typeface="Noto Sans SC" panose="020B0200000000000000" charset="-122"/>
              </a:rPr>
              <a:t>轻量化运营：单人即可推进项目</a:t>
            </a:r>
            <a:endParaRPr lang="en-US" sz="1100"/>
          </a:p>
          <a:p>
            <a:pPr indent="0" algn="l">
              <a:lnSpc>
                <a:spcPct val="125000"/>
              </a:lnSpc>
            </a:pPr>
            <a:r>
              <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简单易用的集成文档与工具，普通产品/运营也能上手</a:t>
            </a:r>
            <a:endParaRPr lang="en-US" sz="13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4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找到能力</a:t>
            </a:r>
            <a:r>
              <a:rPr lang="en-US" sz="4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边界，</a:t>
            </a:r>
            <a:r>
              <a:rPr lang="zh-CN" altLang="en-US" sz="4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融入</a:t>
            </a:r>
            <a:r>
              <a:rPr lang="en-US" altLang="zh-CN" sz="4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AI</a:t>
            </a:r>
            <a:r>
              <a:rPr lang="zh-CN" altLang="en-US" sz="4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革命</a:t>
            </a:r>
            <a:endParaRPr lang="zh-CN" altLang="en-US" sz="44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 name="AutoShape 3"/>
          <p:cNvSpPr/>
          <p:nvPr>
            <p:custDataLst>
              <p:tags r:id="rId1"/>
            </p:custDataLst>
          </p:nvPr>
        </p:nvSpPr>
        <p:spPr>
          <a:xfrm>
            <a:off x="1685925" y="1778000"/>
            <a:ext cx="3788410" cy="4318000"/>
          </a:xfrm>
          <a:prstGeom prst="roundRect">
            <a:avLst>
              <a:gd name="adj" fmla="val 0"/>
            </a:avLst>
          </a:prstGeom>
          <a:solidFill>
            <a:srgbClr val="FFF7F2">
              <a:alpha val="100000"/>
            </a:srgbClr>
          </a:solidFill>
          <a:ln w="25400" cap="flat" cmpd="sng">
            <a:solidFill>
              <a:srgbClr val="FF6B35">
                <a:alpha val="100000"/>
              </a:srgbClr>
            </a:solidFill>
            <a:prstDash val="solid"/>
            <a:round/>
          </a:ln>
        </p:spPr>
        <p:txBody>
          <a:bodyPr vert="horz" wrap="square" lIns="63500" tIns="63500" rIns="63500" bIns="63500" rtlCol="0" anchor="ctr"/>
          <a:lstStyle/>
          <a:p>
            <a:pPr algn="ctr">
              <a:defRPr/>
            </a:pPr>
          </a:p>
        </p:txBody>
      </p:sp>
      <p:sp>
        <p:nvSpPr>
          <p:cNvPr id="5" name="AutoShape 5"/>
          <p:cNvSpPr/>
          <p:nvPr>
            <p:custDataLst>
              <p:tags r:id="rId2"/>
            </p:custDataLst>
          </p:nvPr>
        </p:nvSpPr>
        <p:spPr>
          <a:xfrm>
            <a:off x="2435225" y="2085975"/>
            <a:ext cx="28575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AI </a:t>
            </a:r>
            <a:r>
              <a:rPr lang="zh-CN" altLang="en-US" sz="28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更适合</a:t>
            </a:r>
            <a:r>
              <a:rPr lang="en-US" sz="28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做</a:t>
            </a:r>
            <a:r>
              <a:rPr lang="zh-CN" altLang="en-US" sz="28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什么？</a:t>
            </a:r>
            <a:r>
              <a:rPr lang="en-US" sz="28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endParaRPr lang="en-US" sz="1100"/>
          </a:p>
        </p:txBody>
      </p:sp>
      <p:sp>
        <p:nvSpPr>
          <p:cNvPr id="6" name="AutoShape 6"/>
          <p:cNvSpPr/>
          <p:nvPr>
            <p:custDataLst>
              <p:tags r:id="rId3"/>
            </p:custDataLst>
          </p:nvPr>
        </p:nvSpPr>
        <p:spPr>
          <a:xfrm>
            <a:off x="2264410" y="2600325"/>
            <a:ext cx="2313940" cy="3377565"/>
          </a:xfrm>
          <a:prstGeom prst="rect">
            <a:avLst/>
          </a:prstGeom>
          <a:noFill/>
          <a:ln w="12700" cap="flat" cmpd="sng">
            <a:noFill/>
            <a:prstDash val="solid"/>
            <a:round/>
          </a:ln>
        </p:spPr>
        <p:txBody>
          <a:bodyPr vert="horz" wrap="square" lIns="0" tIns="0" rIns="0" bIns="0" rtlCol="0" anchor="ctr" anchorCtr="0"/>
          <a:lstStyle/>
          <a:p>
            <a:pPr indent="0" algn="l">
              <a:lnSpc>
                <a:spcPct val="150000"/>
              </a:lnSpc>
              <a:defRPr/>
            </a:pPr>
            <a:r>
              <a:rPr 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搜集</a:t>
            </a:r>
            <a:endParaRPr lang="zh-CN" alt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存储</a:t>
            </a:r>
            <a:endParaRPr lang="zh-CN" alt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计算</a:t>
            </a:r>
            <a:endParaRPr lang="zh-CN" alt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推理</a:t>
            </a:r>
            <a:endParaRPr lang="zh-CN" alt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沉淀</a:t>
            </a:r>
            <a:endParaRPr lang="zh-CN" altLang="en-US" sz="28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custDataLst>
              <p:tags r:id="rId4"/>
            </p:custDataLst>
          </p:nvPr>
        </p:nvSpPr>
        <p:spPr>
          <a:xfrm>
            <a:off x="6937375" y="1778000"/>
            <a:ext cx="3806825" cy="4318000"/>
          </a:xfrm>
          <a:prstGeom prst="roundRect">
            <a:avLst>
              <a:gd name="adj" fmla="val 0"/>
            </a:avLst>
          </a:prstGeom>
          <a:solidFill>
            <a:srgbClr val="F9FAFB">
              <a:alpha val="100000"/>
            </a:srgbClr>
          </a:solidFill>
          <a:ln w="25400" cap="flat" cmpd="sng">
            <a:solidFill>
              <a:srgbClr val="6B7280">
                <a:alpha val="100000"/>
              </a:srgbClr>
            </a:solidFill>
            <a:prstDash val="solid"/>
            <a:round/>
          </a:ln>
        </p:spPr>
        <p:txBody>
          <a:bodyPr vert="horz" wrap="square" lIns="63500" tIns="63500" rIns="63500" bIns="63500" rtlCol="0" anchor="ctr"/>
          <a:lstStyle/>
          <a:p>
            <a:pPr algn="ctr">
              <a:defRPr/>
            </a:pPr>
          </a:p>
        </p:txBody>
      </p:sp>
      <p:sp>
        <p:nvSpPr>
          <p:cNvPr id="9" name="AutoShape 9"/>
          <p:cNvSpPr/>
          <p:nvPr>
            <p:custDataLst>
              <p:tags r:id="rId5"/>
            </p:custDataLst>
          </p:nvPr>
        </p:nvSpPr>
        <p:spPr>
          <a:xfrm>
            <a:off x="7848600" y="2133600"/>
            <a:ext cx="2752725"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zh-CN" altLang="en-US" sz="2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人更适合做什么？</a:t>
            </a:r>
            <a:endParaRPr lang="zh-CN" altLang="en-US" sz="2800" b="1"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6"/>
            </p:custDataLst>
          </p:nvPr>
        </p:nvSpPr>
        <p:spPr>
          <a:xfrm>
            <a:off x="7499350" y="2768600"/>
            <a:ext cx="1310640" cy="3101340"/>
          </a:xfrm>
          <a:prstGeom prst="rect">
            <a:avLst/>
          </a:prstGeom>
          <a:noFill/>
          <a:ln w="12700" cap="flat" cmpd="sng">
            <a:noFill/>
            <a:prstDash val="solid"/>
            <a:round/>
          </a:ln>
        </p:spPr>
        <p:txBody>
          <a:bodyPr vert="horz" wrap="square" lIns="0" tIns="0" rIns="0" bIns="0" rtlCol="0" anchor="ctr" anchorCtr="0">
            <a:noAutofit/>
          </a:bodyPr>
          <a:lstStyle/>
          <a:p>
            <a:pPr lvl="0" algn="ctr">
              <a:lnSpc>
                <a:spcPct val="150000"/>
              </a:lnSpc>
              <a:buSzTx/>
              <a:defRPr/>
            </a:pP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链接</a:t>
            </a:r>
            <a:endPar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lvl="0" algn="ctr">
              <a:lnSpc>
                <a:spcPct val="150000"/>
              </a:lnSpc>
              <a:buSzTx/>
              <a:defRPr/>
            </a:pP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取舍</a:t>
            </a:r>
            <a:endPar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lvl="0" algn="ctr">
              <a:lnSpc>
                <a:spcPct val="150000"/>
              </a:lnSpc>
              <a:buSzTx/>
              <a:defRPr/>
            </a:pP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决策</a:t>
            </a:r>
            <a:endPar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lvl="0" algn="ctr">
              <a:lnSpc>
                <a:spcPct val="150000"/>
              </a:lnSpc>
              <a:buSzTx/>
              <a:defRPr/>
            </a:pP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背书</a:t>
            </a: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endPar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lvl="0" algn="ctr">
              <a:lnSpc>
                <a:spcPct val="150000"/>
              </a:lnSpc>
              <a:buSzTx/>
              <a:defRPr/>
            </a:pP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a:t>
            </a:r>
            <a:endParaRPr lang="en-US" sz="2800">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2" name="Picture 10"/>
          <p:cNvPicPr>
            <a:picLocks noChangeAspect="1"/>
          </p:cNvPicPr>
          <p:nvPr>
            <p:custDataLst>
              <p:tags r:id="rId7"/>
            </p:custDataLst>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7165975" y="2085975"/>
            <a:ext cx="682625" cy="682625"/>
          </a:xfrm>
          <a:prstGeom prst="rect">
            <a:avLst/>
          </a:prstGeom>
        </p:spPr>
      </p:pic>
      <p:pic>
        <p:nvPicPr>
          <p:cNvPr id="13" name="Picture 11"/>
          <p:cNvPicPr>
            <a:picLocks noChangeAspect="1"/>
          </p:cNvPicPr>
          <p:nvPr>
            <p:custDataLst>
              <p:tags r:id="rId10"/>
            </p:custDataLst>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879600" y="2133600"/>
            <a:ext cx="508000" cy="508000"/>
          </a:xfrm>
          <a:prstGeom prst="rect">
            <a:avLst/>
          </a:prstGeom>
        </p:spPr>
      </p:pic>
      <p:sp>
        <p:nvSpPr>
          <p:cNvPr id="14" name="AutoShape 6"/>
          <p:cNvSpPr/>
          <p:nvPr>
            <p:custDataLst>
              <p:tags r:id="rId13"/>
            </p:custDataLst>
          </p:nvPr>
        </p:nvSpPr>
        <p:spPr>
          <a:xfrm>
            <a:off x="8925560" y="2625725"/>
            <a:ext cx="1634490" cy="3377565"/>
          </a:xfrm>
          <a:prstGeom prst="rect">
            <a:avLst/>
          </a:prstGeom>
          <a:noFill/>
          <a:ln w="12700" cap="flat" cmpd="sng">
            <a:noFill/>
            <a:prstDash val="solid"/>
            <a:round/>
          </a:ln>
        </p:spPr>
        <p:txBody>
          <a:bodyPr vert="horz" wrap="square" lIns="0" tIns="0" rIns="0" bIns="0" rtlCol="0" anchor="ctr" anchorCtr="0"/>
          <a:lstStyle/>
          <a:p>
            <a:pPr indent="0" algn="l">
              <a:lnSpc>
                <a:spcPct val="150000"/>
              </a:lnSpc>
              <a:defRPr/>
            </a:pPr>
            <a:r>
              <a:rPr lang="en-US" altLang="zh-CN"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人脉</a:t>
            </a:r>
            <a:endParaRPr lang="zh-CN" altLang="en-US"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altLang="zh-CN"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精华</a:t>
            </a:r>
            <a:endParaRPr lang="zh-CN" altLang="en-US"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altLang="zh-CN" sz="28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主观</a:t>
            </a:r>
            <a:endParaRPr lang="zh-CN" altLang="en-US" sz="28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altLang="zh-CN" sz="28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信任</a:t>
            </a:r>
            <a:endParaRPr lang="zh-CN" altLang="en-US" sz="2800">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indent="0" algn="l">
              <a:lnSpc>
                <a:spcPct val="150000"/>
              </a:lnSpc>
              <a:defRPr/>
            </a:pPr>
            <a:r>
              <a:rPr lang="en-US" altLang="zh-CN"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rPr>
              <a:t>未来</a:t>
            </a:r>
            <a:endParaRPr lang="zh-CN" altLang="en-US" sz="2800" b="0" i="0" u="none" strike="noStrike">
              <a:solidFill>
                <a:srgbClr val="FF0000"/>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6"/>
          <p:cNvSpPr/>
          <p:nvPr>
            <p:custDataLst>
              <p:tags r:id="rId14"/>
            </p:custDataLst>
          </p:nvPr>
        </p:nvSpPr>
        <p:spPr>
          <a:xfrm>
            <a:off x="3556635" y="2597150"/>
            <a:ext cx="1634490" cy="3377565"/>
          </a:xfrm>
          <a:prstGeom prst="rect">
            <a:avLst/>
          </a:prstGeom>
          <a:noFill/>
          <a:ln w="12700" cap="flat" cmpd="sng">
            <a:noFill/>
            <a:prstDash val="solid"/>
            <a:round/>
          </a:ln>
        </p:spPr>
        <p:txBody>
          <a:bodyPr vert="horz" wrap="square" lIns="0" tIns="0" rIns="0" bIns="0" rtlCol="0" anchor="ctr" anchorCtr="0"/>
          <a:lstStyle/>
          <a:p>
            <a:pPr algn="l">
              <a:lnSpc>
                <a:spcPct val="145000"/>
              </a:lnSpc>
              <a:buSzTx/>
              <a:defRPr/>
            </a:pPr>
            <a:r>
              <a:rPr lang="zh-CN" altLang="en-US" sz="2800"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 数据</a:t>
            </a:r>
            <a:endParaRPr lang="zh-CN" altLang="en-US" sz="2800"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a:lnSpc>
                <a:spcPct val="145000"/>
              </a:lnSpc>
              <a:buSzTx/>
              <a:defRPr/>
            </a:pPr>
            <a:r>
              <a:rPr lang="zh-CN" altLang="en-US" sz="2800"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 良莠</a:t>
            </a:r>
            <a:endParaRPr lang="zh-CN" altLang="en-US" sz="2800"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a:lnSpc>
                <a:spcPct val="145000"/>
              </a:lnSpc>
              <a:buSzTx/>
              <a:defRPr/>
            </a:pPr>
            <a:r>
              <a:rPr lang="zh-CN" altLang="en-US" sz="2800">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 客观</a:t>
            </a:r>
            <a:endParaRPr lang="zh-CN" altLang="en-US" sz="2800">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a:lnSpc>
                <a:spcPct val="145000"/>
              </a:lnSpc>
              <a:buSzTx/>
              <a:defRPr/>
            </a:pPr>
            <a:r>
              <a:rPr lang="zh-CN" altLang="en-US" sz="2800">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 逻辑</a:t>
            </a:r>
            <a:endParaRPr lang="zh-CN" altLang="en-US" sz="2800">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l">
              <a:lnSpc>
                <a:spcPct val="145000"/>
              </a:lnSpc>
              <a:buSzTx/>
              <a:defRPr/>
            </a:pPr>
            <a:r>
              <a:rPr lang="zh-CN" altLang="en-US" sz="2800"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 已有</a:t>
            </a:r>
            <a:endParaRPr lang="zh-CN" altLang="en-US" sz="2800" i="0" u="none" strike="noStrike">
              <a:solidFill>
                <a:schemeClr val="accent2">
                  <a:lumMod val="60000"/>
                  <a:lumOff val="40000"/>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linds(horizont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linds(horizontal)">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a:off x="0" y="0"/>
            <a:ext cx="12192000" cy="6858000"/>
          </a:xfrm>
          <a:prstGeom prst="roundRect">
            <a:avLst>
              <a:gd name="adj" fmla="val 0"/>
            </a:avLst>
          </a:prstGeom>
          <a:solidFill>
            <a:srgbClr val="1E3A5F">
              <a:alpha val="40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0" y="1562100"/>
            <a:ext cx="12192000" cy="1524000"/>
          </a:xfrm>
          <a:prstGeom prst="rect">
            <a:avLst/>
          </a:prstGeom>
          <a:noFill/>
          <a:ln w="12700" cap="flat" cmpd="sng">
            <a:noFill/>
            <a:prstDash val="solid"/>
            <a:round/>
          </a:ln>
        </p:spPr>
        <p:txBody>
          <a:bodyPr vert="horz" wrap="square" lIns="0" tIns="0" rIns="0" bIns="0" rtlCol="0" anchor="ctr" anchorCtr="0"/>
          <a:lstStyle/>
          <a:p>
            <a:pPr indent="0" algn="ctr">
              <a:lnSpc>
                <a:spcPct val="195000"/>
              </a:lnSpc>
              <a:defRPr/>
            </a:pPr>
            <a:r>
              <a:rPr lang="en-US" sz="5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AI不会淘汰制造业，</a:t>
            </a:r>
            <a:endParaRPr lang="en-US" sz="5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algn="ctr">
              <a:lnSpc>
                <a:spcPct val="195000"/>
              </a:lnSpc>
              <a:buSzTx/>
              <a:defRPr/>
            </a:pPr>
            <a:r>
              <a:rPr lang="en-US" sz="5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但用AI的</a:t>
            </a:r>
            <a:r>
              <a:rPr lang="zh-CN" sz="5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老板</a:t>
            </a:r>
            <a:r>
              <a:rPr lang="en-US" sz="5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，会淘汰不用的</a:t>
            </a:r>
            <a:r>
              <a:rPr lang="en-US" sz="5400" b="1">
                <a:solidFill>
                  <a:srgbClr val="FFFFFF"/>
                </a:solidFill>
                <a:latin typeface="Noto Sans SC" panose="020B0200000000000000" charset="-122"/>
                <a:ea typeface="Noto Sans SC" panose="020B0200000000000000" charset="-122"/>
                <a:cs typeface="Noto Sans SC" panose="020B0200000000000000" charset="-122"/>
              </a:rPr>
              <a:t>老板</a:t>
            </a:r>
            <a:endParaRPr lang="en-US" sz="5400" b="1">
              <a:solidFill>
                <a:srgbClr val="FFFFFF"/>
              </a:solidFill>
              <a:latin typeface="Noto Sans SC" panose="020B0200000000000000" charset="-122"/>
              <a:ea typeface="Noto Sans SC" panose="020B0200000000000000" charset="-122"/>
              <a:cs typeface="Noto Sans SC" panose="020B0200000000000000" charset="-122"/>
            </a:endParaRPr>
          </a:p>
        </p:txBody>
      </p:sp>
      <p:sp>
        <p:nvSpPr>
          <p:cNvPr id="4" name="AutoShape 4"/>
          <p:cNvSpPr/>
          <p:nvPr/>
        </p:nvSpPr>
        <p:spPr>
          <a:xfrm>
            <a:off x="0" y="4191000"/>
            <a:ext cx="12192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3200" b="1" i="0" u="none" strike="noStrike">
                <a:solidFill>
                  <a:srgbClr val="FF6B35"/>
                </a:solidFill>
                <a:latin typeface="Noto Sans SC" panose="020B0200000000000000" charset="-122"/>
                <a:ea typeface="Noto Sans SC" panose="020B0200000000000000" charset="-122"/>
                <a:cs typeface="Noto Sans SC" panose="020B0200000000000000" charset="-122"/>
                <a:sym typeface="Noto Sans SC" panose="020B0200000000000000" charset="-122"/>
              </a:rPr>
              <a:t>唐明伯</a:t>
            </a:r>
            <a:endParaRPr lang="en-US" sz="1100"/>
          </a:p>
        </p:txBody>
      </p:sp>
      <p:sp>
        <p:nvSpPr>
          <p:cNvPr id="5" name="AutoShape 5"/>
          <p:cNvSpPr/>
          <p:nvPr/>
        </p:nvSpPr>
        <p:spPr>
          <a:xfrm>
            <a:off x="0" y="5334000"/>
            <a:ext cx="12192000" cy="635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博昇慧源AI研究院 · 工业AI大模型架构师</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E3A5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73150" y="758825"/>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zh-CN" altLang="en-US" sz="4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博昇慧源：</a:t>
            </a:r>
            <a:r>
              <a:rPr lang="en-US" sz="4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你的15分钟AI落地路径判断</a:t>
            </a:r>
            <a:endParaRPr lang="en-US" sz="4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 name="AutoShape 4"/>
          <p:cNvSpPr/>
          <p:nvPr/>
        </p:nvSpPr>
        <p:spPr>
          <a:xfrm>
            <a:off x="1733550" y="2324100"/>
            <a:ext cx="2794000" cy="3048000"/>
          </a:xfrm>
          <a:prstGeom prst="roundRect">
            <a:avLst>
              <a:gd name="adj" fmla="val 5454"/>
            </a:avLst>
          </a:prstGeom>
          <a:solidFill>
            <a:srgbClr val="FFFFFF">
              <a:alpha val="100000"/>
            </a:srgbClr>
          </a:solidFill>
          <a:ln w="25400" cap="flat" cmpd="sng">
            <a:noFill/>
            <a:prstDash val="solid"/>
            <a:round/>
          </a:ln>
          <a:effectLst>
            <a:outerShdw blurRad="444500" dist="190500" dir="2700000" algn="tl" rotWithShape="0">
              <a:srgbClr val="000000">
                <a:alpha val="25000"/>
              </a:srgbClr>
            </a:outerShdw>
          </a:effectLst>
        </p:spPr>
        <p:txBody>
          <a:bodyPr vert="horz" wrap="square" lIns="63500" tIns="63500" rIns="63500" bIns="63500" rtlCol="0" anchor="ctr"/>
          <a:lstStyle/>
          <a:p>
            <a:pPr algn="ctr">
              <a:defRPr/>
            </a:pPr>
          </a:p>
        </p:txBody>
      </p:sp>
      <p:pic>
        <p:nvPicPr>
          <p:cNvPr id="5" name="Picture 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2178050" y="2705100"/>
            <a:ext cx="1905000" cy="1524000"/>
          </a:xfrm>
          <a:prstGeom prst="rect">
            <a:avLst/>
          </a:prstGeom>
        </p:spPr>
      </p:pic>
      <p:sp>
        <p:nvSpPr>
          <p:cNvPr id="6" name="AutoShape 6"/>
          <p:cNvSpPr/>
          <p:nvPr/>
        </p:nvSpPr>
        <p:spPr>
          <a:xfrm>
            <a:off x="1860550" y="4483100"/>
            <a:ext cx="254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rgbClr val="1E3A5F"/>
                </a:solidFill>
                <a:latin typeface="Noto Sans SC" panose="020B0200000000000000" charset="-122"/>
                <a:ea typeface="Noto Sans SC" panose="020B0200000000000000" charset="-122"/>
                <a:cs typeface="Noto Sans SC" panose="020B0200000000000000" charset="-122"/>
                <a:sym typeface="Noto Sans SC" panose="020B0200000000000000" charset="-122"/>
              </a:rPr>
              <a:t>微信扫一扫</a:t>
            </a:r>
            <a:endParaRPr lang="en-US" sz="1100"/>
          </a:p>
          <a:p>
            <a:pPr indent="0" algn="ctr">
              <a:lnSpc>
                <a:spcPct val="125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添加好友，开启对话</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p:nvPr>
            <p:custDataLst>
              <p:tags r:id="rId3"/>
            </p:custDataLst>
          </p:nvPr>
        </p:nvSpPr>
        <p:spPr>
          <a:xfrm>
            <a:off x="5937250" y="1930400"/>
            <a:ext cx="3810000" cy="952500"/>
          </a:xfrm>
          <a:prstGeom prst="roundRect">
            <a:avLst>
              <a:gd name="adj" fmla="val 10666"/>
            </a:avLst>
          </a:prstGeom>
          <a:solidFill>
            <a:srgbClr val="2D4B7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custDataLst>
              <p:tags r:id="rId4"/>
            </p:custDataLst>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127750" y="2159000"/>
            <a:ext cx="508000" cy="508000"/>
          </a:xfrm>
          <a:prstGeom prst="rect">
            <a:avLst/>
          </a:prstGeom>
        </p:spPr>
      </p:pic>
      <p:sp>
        <p:nvSpPr>
          <p:cNvPr id="9" name="AutoShape 9"/>
          <p:cNvSpPr/>
          <p:nvPr>
            <p:custDataLst>
              <p:tags r:id="rId7"/>
            </p:custDataLst>
          </p:nvPr>
        </p:nvSpPr>
        <p:spPr>
          <a:xfrm>
            <a:off x="6826250" y="2057400"/>
            <a:ext cx="2794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免费 · 15分钟 · 一对一</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承诺：不是销售电话，只做诊断分析</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custDataLst>
              <p:tags r:id="rId8"/>
            </p:custDataLst>
          </p:nvPr>
        </p:nvSpPr>
        <p:spPr>
          <a:xfrm>
            <a:off x="5937250" y="3098800"/>
            <a:ext cx="3810000" cy="952500"/>
          </a:xfrm>
          <a:prstGeom prst="roundRect">
            <a:avLst>
              <a:gd name="adj" fmla="val 10666"/>
            </a:avLst>
          </a:prstGeom>
          <a:solidFill>
            <a:srgbClr val="2D4B7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custDataLst>
              <p:tags r:id="rId9"/>
            </p:custDataLst>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6127750" y="3327400"/>
            <a:ext cx="508000" cy="508000"/>
          </a:xfrm>
          <a:prstGeom prst="rect">
            <a:avLst/>
          </a:prstGeom>
        </p:spPr>
      </p:pic>
      <p:sp>
        <p:nvSpPr>
          <p:cNvPr id="12" name="AutoShape 12"/>
          <p:cNvSpPr/>
          <p:nvPr>
            <p:custDataLst>
              <p:tags r:id="rId12"/>
            </p:custDataLst>
          </p:nvPr>
        </p:nvSpPr>
        <p:spPr>
          <a:xfrm>
            <a:off x="6826250" y="3225800"/>
            <a:ext cx="2794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定制化诊断，拒绝通用建议</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结合你的行业赛道、企业规模和痛点</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custDataLst>
              <p:tags r:id="rId13"/>
            </p:custDataLst>
          </p:nvPr>
        </p:nvSpPr>
        <p:spPr>
          <a:xfrm>
            <a:off x="5937250" y="4279900"/>
            <a:ext cx="3810000" cy="952500"/>
          </a:xfrm>
          <a:prstGeom prst="roundRect">
            <a:avLst>
              <a:gd name="adj" fmla="val 10666"/>
            </a:avLst>
          </a:prstGeom>
          <a:solidFill>
            <a:srgbClr val="2D4B75">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custDataLst>
              <p:tags r:id="rId14"/>
            </p:custDataLst>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127750" y="4508500"/>
            <a:ext cx="508000" cy="508000"/>
          </a:xfrm>
          <a:prstGeom prst="rect">
            <a:avLst/>
          </a:prstGeom>
        </p:spPr>
      </p:pic>
      <p:sp>
        <p:nvSpPr>
          <p:cNvPr id="15" name="AutoShape 15"/>
          <p:cNvSpPr/>
          <p:nvPr>
            <p:custDataLst>
              <p:tags r:id="rId17"/>
            </p:custDataLst>
          </p:nvPr>
        </p:nvSpPr>
        <p:spPr>
          <a:xfrm>
            <a:off x="6826250" y="4406900"/>
            <a:ext cx="2794000" cy="6985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可落地的行动指南</a:t>
            </a:r>
            <a:endParaRPr lang="en-US" sz="1100"/>
          </a:p>
          <a:p>
            <a:pPr indent="0" algn="l">
              <a:lnSpc>
                <a:spcPct val="125000"/>
              </a:lnSpc>
            </a:pPr>
            <a:r>
              <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rPr>
              <a:t>给你一个下周就能着手开始的第一步</a:t>
            </a:r>
            <a:endParaRPr lang="en-US" sz="1200" b="0" i="0" u="none" strike="noStrike">
              <a:solidFill>
                <a:srgbClr val="D1D5D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6"/>
          <p:cNvSpPr/>
          <p:nvPr/>
        </p:nvSpPr>
        <p:spPr>
          <a:xfrm>
            <a:off x="1016000" y="5715000"/>
            <a:ext cx="10160000" cy="762000"/>
          </a:xfrm>
          <a:prstGeom prst="roundRect">
            <a:avLst>
              <a:gd name="adj" fmla="val 10000"/>
            </a:avLst>
          </a:prstGeom>
          <a:solidFill>
            <a:srgbClr val="FF6B35">
              <a:alpha val="100000"/>
            </a:srgbClr>
          </a:solidFill>
          <a:ln w="25400" cap="flat" cmpd="sng">
            <a:noFill/>
            <a:prstDash val="solid"/>
            <a:round/>
          </a:ln>
        </p:spPr>
        <p:txBody>
          <a:bodyPr vert="horz" wrap="square" lIns="63500" tIns="63500" rIns="63500" bIns="63500" rtlCol="0" anchor="ctr"/>
          <a:lstStyle/>
          <a:p>
            <a:pPr algn="ctr">
              <a:defRPr/>
            </a:pPr>
          </a:p>
        </p:txBody>
      </p:sp>
      <p:sp>
        <p:nvSpPr>
          <p:cNvPr id="17" name="AutoShape 17"/>
          <p:cNvSpPr/>
          <p:nvPr/>
        </p:nvSpPr>
        <p:spPr>
          <a:xfrm>
            <a:off x="1016000" y="5715000"/>
            <a:ext cx="10160000" cy="762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今天之后48小时内添加，备注“AI落地”，优先安排专家对接！</a:t>
            </a:r>
            <a:endParaRPr lang="en-US" sz="1100"/>
          </a:p>
        </p:txBody>
      </p:sp>
    </p:spTree>
  </p:cSld>
  <p:clrMapOvr>
    <a:masterClrMapping/>
  </p:clrMapOvr>
</p:sld>
</file>

<file path=ppt/tags/tag1.xml><?xml version="1.0" encoding="utf-8"?>
<p:tagLst xmlns:p="http://schemas.openxmlformats.org/presentationml/2006/main">
  <p:tag name="KSO_WM_DIAGRAM_VIRTUALLY_FRAME" val="{&quot;height&quot;:322,&quot;left&quot;:60,&quot;top&quot;:148,&quot;width&quot;:840}"/>
</p:tagLst>
</file>

<file path=ppt/tags/tag2.xml><?xml version="1.0" encoding="utf-8"?>
<p:tagLst xmlns:p="http://schemas.openxmlformats.org/presentationml/2006/main">
  <p:tag name="KSO_WM_DIAGRAM_VIRTUALLY_FRAME" val="{&quot;height&quot;:322,&quot;left&quot;:60,&quot;top&quot;:148,&quot;width&quot;:840}"/>
</p:tagLst>
</file>

<file path=ppt/tags/tag3.xml><?xml version="1.0" encoding="utf-8"?>
<p:tagLst xmlns:p="http://schemas.openxmlformats.org/presentationml/2006/main">
  <p:tag name="KSO_WM_DIAGRAM_VIRTUALLY_FRAME" val="{&quot;height&quot;:322,&quot;left&quot;:60,&quot;top&quot;:148,&quot;width&quot;:840}"/>
</p:tagLst>
</file>

<file path=ppt/tags/tag4.xml><?xml version="1.0" encoding="utf-8"?>
<p:tagLst xmlns:p="http://schemas.openxmlformats.org/presentationml/2006/main">
  <p:tag name="KSO_WM_DIAGRAM_VIRTUALLY_FRAME" val="{&quot;height&quot;:322,&quot;left&quot;:60,&quot;top&quot;:148,&quot;width&quot;:840}"/>
</p:tagLst>
</file>

<file path=ppt/tags/tag5.xml><?xml version="1.0" encoding="utf-8"?>
<p:tagLst xmlns:p="http://schemas.openxmlformats.org/presentationml/2006/main">
  <p:tag name="KSO_WM_DIAGRAM_VIRTUALLY_FRAME" val="{&quot;height&quot;:322,&quot;left&quot;:60,&quot;top&quot;:148,&quot;width&quot;:840}"/>
</p:tagLst>
</file>

<file path=ppt/tags/tag6.xml><?xml version="1.0" encoding="utf-8"?>
<p:tagLst xmlns:p="http://schemas.openxmlformats.org/presentationml/2006/main">
  <p:tag name="KSO_WM_DIAGRAM_VIRTUALLY_FRAME" val="{&quot;height&quot;:322,&quot;left&quot;:60,&quot;top&quot;:148,&quot;width&quot;:840}"/>
</p:tagLst>
</file>

<file path=ppt/tags/tag7.xml><?xml version="1.0" encoding="utf-8"?>
<p:tagLst xmlns:p="http://schemas.openxmlformats.org/presentationml/2006/main">
  <p:tag name="KSO_WM_DIAGRAM_VIRTUALLY_FRAME" val="{&quot;height&quot;:322,&quot;left&quot;:60,&quot;top&quot;:148,&quot;width&quot;:840}"/>
</p:tagLst>
</file>

<file path=ppt/tags/tag8.xml><?xml version="1.0" encoding="utf-8"?>
<p:tagLst xmlns:p="http://schemas.openxmlformats.org/presentationml/2006/main">
  <p:tag name="KSO_WM_DIAGRAM_VIRTUALLY_FRAME" val="{&quot;height&quot;:322,&quot;left&quot;:60,&quot;top&quot;:148,&quot;width&quot;:840}"/>
</p:tagLst>
</file>

<file path=ppt/tags/tag9.xml><?xml version="1.0" encoding="utf-8"?>
<p:tagLst xmlns:p="http://schemas.openxmlformats.org/presentationml/2006/main">
  <p:tag name="KSO_WM_DIAGRAM_VIRTUALLY_FRAME" val="{&quot;height&quot;:322,&quot;left&quot;:60,&quot;top&quot;:148,&quot;width&quot;:840}"/>
</p:tagLst>
</file>

<file path=ppt/tags/tag10.xml><?xml version="1.0" encoding="utf-8"?>
<p:tagLst xmlns:p="http://schemas.openxmlformats.org/presentationml/2006/main">
  <p:tag name="KSO_WM_DIAGRAM_VIRTUALLY_FRAME" val="{&quot;height&quot;:504.35,&quot;left&quot;:19,&quot;top&quot;:11.15,&quot;width&quot;:881}"/>
</p:tagLst>
</file>

<file path=ppt/tags/tag11.xml><?xml version="1.0" encoding="utf-8"?>
<p:tagLst xmlns:p="http://schemas.openxmlformats.org/presentationml/2006/main">
  <p:tag name="KSO_WM_DIAGRAM_VIRTUALLY_FRAME" val="{&quot;height&quot;:504.35,&quot;left&quot;:19,&quot;top&quot;:11.15,&quot;width&quot;:881}"/>
</p:tagLst>
</file>

<file path=ppt/tags/tag12.xml><?xml version="1.0" encoding="utf-8"?>
<p:tagLst xmlns:p="http://schemas.openxmlformats.org/presentationml/2006/main">
  <p:tag name="KSO_WM_DIAGRAM_VIRTUALLY_FRAME" val="{&quot;height&quot;:504.35,&quot;left&quot;:19,&quot;top&quot;:11.15,&quot;width&quot;:881}"/>
</p:tagLst>
</file>

<file path=ppt/tags/tag13.xml><?xml version="1.0" encoding="utf-8"?>
<p:tagLst xmlns:p="http://schemas.openxmlformats.org/presentationml/2006/main">
  <p:tag name="KSO_WM_DIAGRAM_VIRTUALLY_FRAME" val="{&quot;height&quot;:504.35,&quot;left&quot;:19,&quot;top&quot;:11.15,&quot;width&quot;:881}"/>
</p:tagLst>
</file>

<file path=ppt/tags/tag14.xml><?xml version="1.0" encoding="utf-8"?>
<p:tagLst xmlns:p="http://schemas.openxmlformats.org/presentationml/2006/main">
  <p:tag name="KSO_WM_DIAGRAM_VIRTUALLY_FRAME" val="{&quot;height&quot;:504.35,&quot;left&quot;:19,&quot;top&quot;:11.15,&quot;width&quot;:881}"/>
</p:tagLst>
</file>

<file path=ppt/tags/tag15.xml><?xml version="1.0" encoding="utf-8"?>
<p:tagLst xmlns:p="http://schemas.openxmlformats.org/presentationml/2006/main">
  <p:tag name="KSO_WM_DIAGRAM_VIRTUALLY_FRAME" val="{&quot;height&quot;:504.35,&quot;left&quot;:19,&quot;top&quot;:11.15,&quot;width&quot;:881}"/>
</p:tagLst>
</file>

<file path=ppt/tags/tag16.xml><?xml version="1.0" encoding="utf-8"?>
<p:tagLst xmlns:p="http://schemas.openxmlformats.org/presentationml/2006/main">
  <p:tag name="KSO_WM_DIAGRAM_VIRTUALLY_FRAME" val="{&quot;height&quot;:504.35,&quot;left&quot;:19,&quot;top&quot;:11.15,&quot;width&quot;:881}"/>
</p:tagLst>
</file>

<file path=ppt/tags/tag17.xml><?xml version="1.0" encoding="utf-8"?>
<p:tagLst xmlns:p="http://schemas.openxmlformats.org/presentationml/2006/main">
  <p:tag name="KSO_WM_DIAGRAM_VIRTUALLY_FRAME" val="{&quot;height&quot;:504.35,&quot;left&quot;:19,&quot;top&quot;:11.15,&quot;width&quot;:881}"/>
</p:tagLst>
</file>

<file path=ppt/tags/tag18.xml><?xml version="1.0" encoding="utf-8"?>
<p:tagLst xmlns:p="http://schemas.openxmlformats.org/presentationml/2006/main">
  <p:tag name="KSO_WM_DIAGRAM_VIRTUALLY_FRAME" val="{&quot;height&quot;:504.35,&quot;left&quot;:19,&quot;top&quot;:11.15,&quot;width&quot;:881}"/>
</p:tagLst>
</file>

<file path=ppt/tags/tag19.xml><?xml version="1.0" encoding="utf-8"?>
<p:tagLst xmlns:p="http://schemas.openxmlformats.org/presentationml/2006/main">
  <p:tag name="KSO_WM_DIAGRAM_VIRTUALLY_FRAME" val="{&quot;height&quot;:504.35,&quot;left&quot;:19,&quot;top&quot;:11.15,&quot;width&quot;:881}"/>
</p:tagLst>
</file>

<file path=ppt/tags/tag20.xml><?xml version="1.0" encoding="utf-8"?>
<p:tagLst xmlns:p="http://schemas.openxmlformats.org/presentationml/2006/main">
  <p:tag name="KSO_WM_DIAGRAM_VIRTUALLY_FRAME" val="{&quot;height&quot;:504.35,&quot;left&quot;:19,&quot;top&quot;:11.15,&quot;width&quot;:881}"/>
</p:tagLst>
</file>

<file path=ppt/tags/tag21.xml><?xml version="1.0" encoding="utf-8"?>
<p:tagLst xmlns:p="http://schemas.openxmlformats.org/presentationml/2006/main">
  <p:tag name="KSO_WM_DIAGRAM_VIRTUALLY_FRAME" val="{&quot;height&quot;:367.95,&quot;left&quot;:60,&quot;top&quot;:140,&quot;width&quot;:840}"/>
</p:tagLst>
</file>

<file path=ppt/tags/tag22.xml><?xml version="1.0" encoding="utf-8"?>
<p:tagLst xmlns:p="http://schemas.openxmlformats.org/presentationml/2006/main">
  <p:tag name="KSO_WM_DIAGRAM_VIRTUALLY_FRAME" val="{&quot;height&quot;:367.95,&quot;left&quot;:60,&quot;top&quot;:140,&quot;width&quot;:840}"/>
</p:tagLst>
</file>

<file path=ppt/tags/tag23.xml><?xml version="1.0" encoding="utf-8"?>
<p:tagLst xmlns:p="http://schemas.openxmlformats.org/presentationml/2006/main">
  <p:tag name="KSO_WM_DIAGRAM_VIRTUALLY_FRAME" val="{&quot;height&quot;:367.95,&quot;left&quot;:60,&quot;top&quot;:140,&quot;width&quot;:840}"/>
</p:tagLst>
</file>

<file path=ppt/tags/tag24.xml><?xml version="1.0" encoding="utf-8"?>
<p:tagLst xmlns:p="http://schemas.openxmlformats.org/presentationml/2006/main">
  <p:tag name="KSO_WM_DIAGRAM_VIRTUALLY_FRAME" val="{&quot;height&quot;:367.95,&quot;left&quot;:60,&quot;top&quot;:140,&quot;width&quot;:840}"/>
</p:tagLst>
</file>

<file path=ppt/tags/tag25.xml><?xml version="1.0" encoding="utf-8"?>
<p:tagLst xmlns:p="http://schemas.openxmlformats.org/presentationml/2006/main">
  <p:tag name="KSO_WM_DIAGRAM_VIRTUALLY_FRAME" val="{&quot;height&quot;:367.95,&quot;left&quot;:60,&quot;top&quot;:140,&quot;width&quot;:840}"/>
</p:tagLst>
</file>

<file path=ppt/tags/tag26.xml><?xml version="1.0" encoding="utf-8"?>
<p:tagLst xmlns:p="http://schemas.openxmlformats.org/presentationml/2006/main">
  <p:tag name="KSO_WM_DIAGRAM_VIRTUALLY_FRAME" val="{&quot;height&quot;:367.95,&quot;left&quot;:60,&quot;top&quot;:140,&quot;width&quot;:840}"/>
</p:tagLst>
</file>

<file path=ppt/tags/tag27.xml><?xml version="1.0" encoding="utf-8"?>
<p:tagLst xmlns:p="http://schemas.openxmlformats.org/presentationml/2006/main">
  <p:tag name="KSO_WM_DIAGRAM_VIRTUALLY_FRAME" val="{&quot;height&quot;:367.95,&quot;left&quot;:60,&quot;top&quot;:140,&quot;width&quot;:840}"/>
</p:tagLst>
</file>

<file path=ppt/tags/tag28.xml><?xml version="1.0" encoding="utf-8"?>
<p:tagLst xmlns:p="http://schemas.openxmlformats.org/presentationml/2006/main">
  <p:tag name="KSO_WM_DIAGRAM_VIRTUALLY_FRAME" val="{&quot;height&quot;:367.95,&quot;left&quot;:60,&quot;top&quot;:140,&quot;width&quot;:840}"/>
</p:tagLst>
</file>

<file path=ppt/tags/tag29.xml><?xml version="1.0" encoding="utf-8"?>
<p:tagLst xmlns:p="http://schemas.openxmlformats.org/presentationml/2006/main">
  <p:tag name="KSO_WM_DIAGRAM_VIRTUALLY_FRAME" val="{&quot;height&quot;:367.95,&quot;left&quot;:60,&quot;top&quot;:140,&quot;width&quot;:840}"/>
</p:tagLst>
</file>

<file path=ppt/tags/tag30.xml><?xml version="1.0" encoding="utf-8"?>
<p:tagLst xmlns:p="http://schemas.openxmlformats.org/presentationml/2006/main">
  <p:tag name="KSO_WM_DIAGRAM_VIRTUALLY_FRAME" val="{&quot;height&quot;:340.2,&quot;left&quot;:60,&quot;top&quot;:140,&quot;width&quot;:840}"/>
</p:tagLst>
</file>

<file path=ppt/tags/tag31.xml><?xml version="1.0" encoding="utf-8"?>
<p:tagLst xmlns:p="http://schemas.openxmlformats.org/presentationml/2006/main">
  <p:tag name="KSO_WM_DIAGRAM_VIRTUALLY_FRAME" val="{&quot;height&quot;:340.2,&quot;left&quot;:60,&quot;top&quot;:140,&quot;width&quot;:840}"/>
</p:tagLst>
</file>

<file path=ppt/tags/tag32.xml><?xml version="1.0" encoding="utf-8"?>
<p:tagLst xmlns:p="http://schemas.openxmlformats.org/presentationml/2006/main">
  <p:tag name="KSO_WM_DIAGRAM_VIRTUALLY_FRAME" val="{&quot;height&quot;:340.2,&quot;left&quot;:60,&quot;top&quot;:140,&quot;width&quot;:840}"/>
</p:tagLst>
</file>

<file path=ppt/tags/tag33.xml><?xml version="1.0" encoding="utf-8"?>
<p:tagLst xmlns:p="http://schemas.openxmlformats.org/presentationml/2006/main">
  <p:tag name="KSO_WM_DIAGRAM_VIRTUALLY_FRAME" val="{&quot;height&quot;:340.2,&quot;left&quot;:60,&quot;top&quot;:140,&quot;width&quot;:840}"/>
</p:tagLst>
</file>

<file path=ppt/tags/tag34.xml><?xml version="1.0" encoding="utf-8"?>
<p:tagLst xmlns:p="http://schemas.openxmlformats.org/presentationml/2006/main">
  <p:tag name="KSO_WM_DIAGRAM_VIRTUALLY_FRAME" val="{&quot;height&quot;:340.2,&quot;left&quot;:60,&quot;top&quot;:140,&quot;width&quot;:840}"/>
</p:tagLst>
</file>

<file path=ppt/tags/tag35.xml><?xml version="1.0" encoding="utf-8"?>
<p:tagLst xmlns:p="http://schemas.openxmlformats.org/presentationml/2006/main">
  <p:tag name="KSO_WM_DIAGRAM_VIRTUALLY_FRAME" val="{&quot;height&quot;:340.2,&quot;left&quot;:60,&quot;top&quot;:140,&quot;width&quot;:840}"/>
</p:tagLst>
</file>

<file path=ppt/tags/tag36.xml><?xml version="1.0" encoding="utf-8"?>
<p:tagLst xmlns:p="http://schemas.openxmlformats.org/presentationml/2006/main">
  <p:tag name="KSO_WM_DIAGRAM_VIRTUALLY_FRAME" val="{&quot;height&quot;:340.2,&quot;left&quot;:60,&quot;top&quot;:140,&quot;width&quot;:840}"/>
</p:tagLst>
</file>

<file path=ppt/tags/tag37.xml><?xml version="1.0" encoding="utf-8"?>
<p:tagLst xmlns:p="http://schemas.openxmlformats.org/presentationml/2006/main">
  <p:tag name="KSO_WM_DIAGRAM_VIRTUALLY_FRAME" val="{&quot;height&quot;:340.2,&quot;left&quot;:60,&quot;top&quot;:140,&quot;width&quot;:840}"/>
</p:tagLst>
</file>

<file path=ppt/tags/tag38.xml><?xml version="1.0" encoding="utf-8"?>
<p:tagLst xmlns:p="http://schemas.openxmlformats.org/presentationml/2006/main">
  <p:tag name="KSO_WM_DIAGRAM_VIRTUALLY_FRAME" val="{&quot;height&quot;:340.2,&quot;left&quot;:60,&quot;top&quot;:140,&quot;width&quot;:840}"/>
</p:tagLst>
</file>

<file path=ppt/tags/tag39.xml><?xml version="1.0" encoding="utf-8"?>
<p:tagLst xmlns:p="http://schemas.openxmlformats.org/presentationml/2006/main">
  <p:tag name="KSO_WM_DIAGRAM_VIRTUALLY_FRAME" val="{&quot;height&quot;:340.2,&quot;left&quot;:60,&quot;top&quot;:140,&quot;width&quot;:840}"/>
</p:tagLst>
</file>

<file path=ppt/tags/tag40.xml><?xml version="1.0" encoding="utf-8"?>
<p:tagLst xmlns:p="http://schemas.openxmlformats.org/presentationml/2006/main">
  <p:tag name="KSO_WM_DIAGRAM_VIRTUALLY_FRAME" val="{&quot;height&quot;:288,&quot;left&quot;:467.5,&quot;top&quot;:152,&quot;width&quot;:412.5}"/>
</p:tagLst>
</file>

<file path=ppt/tags/tag41.xml><?xml version="1.0" encoding="utf-8"?>
<p:tagLst xmlns:p="http://schemas.openxmlformats.org/presentationml/2006/main">
  <p:tag name="KSO_WM_DIAGRAM_VIRTUALLY_FRAME" val="{&quot;height&quot;:288,&quot;left&quot;:467.5,&quot;top&quot;:152,&quot;width&quot;:412.5}"/>
</p:tagLst>
</file>

<file path=ppt/tags/tag42.xml><?xml version="1.0" encoding="utf-8"?>
<p:tagLst xmlns:p="http://schemas.openxmlformats.org/presentationml/2006/main">
  <p:tag name="KSO_WM_DIAGRAM_VIRTUALLY_FRAME" val="{&quot;height&quot;:288,&quot;left&quot;:467.5,&quot;top&quot;:152,&quot;width&quot;:412.5}"/>
</p:tagLst>
</file>

<file path=ppt/tags/tag43.xml><?xml version="1.0" encoding="utf-8"?>
<p:tagLst xmlns:p="http://schemas.openxmlformats.org/presentationml/2006/main">
  <p:tag name="KSO_WM_DIAGRAM_VIRTUALLY_FRAME" val="{&quot;height&quot;:288,&quot;left&quot;:467.5,&quot;top&quot;:152,&quot;width&quot;:412.5}"/>
</p:tagLst>
</file>

<file path=ppt/tags/tag44.xml><?xml version="1.0" encoding="utf-8"?>
<p:tagLst xmlns:p="http://schemas.openxmlformats.org/presentationml/2006/main">
  <p:tag name="KSO_WM_DIAGRAM_VIRTUALLY_FRAME" val="{&quot;height&quot;:288,&quot;left&quot;:467.5,&quot;top&quot;:152,&quot;width&quot;:412.5}"/>
</p:tagLst>
</file>

<file path=ppt/tags/tag45.xml><?xml version="1.0" encoding="utf-8"?>
<p:tagLst xmlns:p="http://schemas.openxmlformats.org/presentationml/2006/main">
  <p:tag name="KSO_WM_DIAGRAM_VIRTUALLY_FRAME" val="{&quot;height&quot;:288,&quot;left&quot;:467.5,&quot;top&quot;:152,&quot;width&quot;:412.5}"/>
</p:tagLst>
</file>

<file path=ppt/tags/tag46.xml><?xml version="1.0" encoding="utf-8"?>
<p:tagLst xmlns:p="http://schemas.openxmlformats.org/presentationml/2006/main">
  <p:tag name="KSO_WM_DIAGRAM_VIRTUALLY_FRAME" val="{&quot;height&quot;:288,&quot;left&quot;:467.5,&quot;top&quot;:152,&quot;width&quot;:412.5}"/>
</p:tagLst>
</file>

<file path=ppt/tags/tag47.xml><?xml version="1.0" encoding="utf-8"?>
<p:tagLst xmlns:p="http://schemas.openxmlformats.org/presentationml/2006/main">
  <p:tag name="KSO_WM_DIAGRAM_VIRTUALLY_FRAME" val="{&quot;height&quot;:288,&quot;left&quot;:467.5,&quot;top&quot;:152,&quot;width&quot;:412.5}"/>
</p:tagLst>
</file>

<file path=ppt/tags/tag48.xml><?xml version="1.0" encoding="utf-8"?>
<p:tagLst xmlns:p="http://schemas.openxmlformats.org/presentationml/2006/main">
  <p:tag name="KSO_WM_DIAGRAM_VIRTUALLY_FRAME" val="{&quot;height&quot;:288,&quot;left&quot;:467.5,&quot;top&quot;:152,&quot;width&quot;:412.5}"/>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1294</Words>
  <Application>WPS 演示</Application>
  <PresentationFormat/>
  <Paragraphs>160</Paragraphs>
  <Slides>9</Slides>
  <Notes>0</Notes>
  <HiddenSlides>0</HiddenSlides>
  <MMClips>0</MMClips>
  <ScaleCrop>false</ScaleCrop>
  <HeadingPairs>
    <vt:vector size="6" baseType="variant">
      <vt:variant>
        <vt:lpstr>已用的字体</vt:lpstr>
      </vt:variant>
      <vt:variant>
        <vt:i4>9</vt:i4>
      </vt:variant>
      <vt:variant>
        <vt:lpstr>主题</vt:lpstr>
      </vt:variant>
      <vt:variant>
        <vt:i4>2</vt:i4>
      </vt:variant>
      <vt:variant>
        <vt:lpstr>幻灯片标题</vt:lpstr>
      </vt:variant>
      <vt:variant>
        <vt:i4>9</vt:i4>
      </vt:variant>
    </vt:vector>
  </HeadingPairs>
  <TitlesOfParts>
    <vt:vector size="20" baseType="lpstr">
      <vt:lpstr>Arial</vt:lpstr>
      <vt:lpstr>宋体</vt:lpstr>
      <vt:lpstr>Wingdings</vt:lpstr>
      <vt:lpstr>Arial</vt:lpstr>
      <vt:lpstr>Noto Sans SC</vt:lpstr>
      <vt:lpstr>华文细黑</vt:lpstr>
      <vt:lpstr>Wingdings</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hoff18930085659</cp:lastModifiedBy>
  <cp:revision>21</cp:revision>
  <dcterms:created xsi:type="dcterms:W3CDTF">2026-05-13T16:58:00Z</dcterms:created>
  <dcterms:modified xsi:type="dcterms:W3CDTF">2026-06-19T11:36:14Z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2052-12.1.0.26895</vt:lpwstr>
  </property>
  <property fmtid="{D5CDD505-2E9C-101B-9397-08002B2CF9AE}" pid="3" name="ICV">
    <vt:lpwstr>978833DD0CE1406F8FB141DFC73CA2DD_13</vt:lpwstr>
  </property>
</Properties>
</file>