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介绍会。今天我将向大家详细介绍博昇慧源AI研究院。我们将从研究院的机构定位、核心团队、研究方向、学术成果以及我们的算力资源与合作支持等几个方面，全面展示我们的实力和愿景。希望通过这次介绍，能让大家对博昇慧源有一个深入的了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介绍将分为五个部分。首先，我们将探讨研究院的机构定位与核心使命。接着，会介绍我们的核心团队成员。之后，我们会深入讲解我们的前沿研究方向。第四部分将展示我们取得的学术成果。最后，介绍我们的算力资源与合作支持体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来看我们的机构定位与核心使命。博昇慧源AI研究院专注于将AI大模型技术在垂直领域进行工业化落地。我们不仅仅是技术提供商，更是与企业深度合作的共创伙伴。我们的核心使命是帮助企业将其宝贵的行业数据转化为独特的AI系统优势，并协助企业构建坚实的学术和资本价值，从而建立长期的、不可复制的市场竞争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成功离不开一支强大的核心团队。我们的核心研究员团队拥有跨学科的背景，结合了AI技术与行业知识，并具备超过20年的工程管理和商业赋能经验。团队成员来自知名学府和企业，在AI战略、系统工程、算法研究和数据安全等方面各有所长，共同构成了我们强大的技术研发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核心研究员，我们还拥有一支顶级的顾问团队。他们分别在算力、学术、工业验证和产业落地方面为我们提供了强大的支持。这支顾问团队确保了我们的研究方向既前沿又务实，能够真正解决行业痛点，并将技术可靠地转化为实际生产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介绍我们的研究方向。在理论层面，我们主要聚焦于两大创新。第一，我们提出了确定性计算与大语言模型解耦的混合推理架构，旨在解决AI在高安全要求领域的应用难题。第二，我们构建了垂直领域知识库的双层异构架构理论，通过区分精确知识和语义知识，实现更精准、更可靠的推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应用层面，我们致力于将理论转化为实际价值。我们探索了工业与医疗场景的数据资产化方法论，帮助企业将专家知识转化为可管理、可增值的数字资产。同时，我们也在边-云协同的AI推理工程方面取得了突破，实现了在资源受限的边缘设备上运行复杂AI模型的能力，大大拓展了AI的应用场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研究成果不仅体现在技术应用上，也反映在学术贡献中。我们已经主导策划了三篇arXiv预印本，并正在规划与顶级临床团队合作发表高水平论文。我们坚信，强大的学术背景是建立信任、推动技术走向市场的关键。通过产学研的深度融合，我们确保技术的领先性和商业可行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介绍一下我们的资源支持。我们与重点大学的超算中心建立了战略合作，确保了大规模模型训练和推理所需的强大算力。同时，我们还获得了顶尖AI学者的学术指导和团队支持。这些资源为我们的技术创新和工程落地提供了坚实的保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我的介绍到此结束，感谢大家的聆听。我们相信，博昇慧源AI研究院有能力、有信心与各位合作伙伴一起，共同推动AI技术在垂直领域的深度应用和价值创造。现在是问答环节，欢迎大家提问。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6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24.svg"/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8.svg"/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0" y="-1524000"/>
            <a:ext cx="6350000" cy="6350000"/>
          </a:xfrm>
          <a:prstGeom prst="ellipse">
            <a:avLst/>
          </a:prstGeom>
          <a:solidFill>
            <a:srgbClr val="1E40AF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 rot="899999">
            <a:off x="-1016000" y="4826000"/>
            <a:ext cx="3810000" cy="3048000"/>
          </a:xfrm>
          <a:prstGeom prst="triangle">
            <a:avLst/>
          </a:prstGeom>
          <a:solidFill>
            <a:srgbClr val="3B82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" name="Connector 4"/>
          <p:cNvCxnSpPr/>
          <p:nvPr/>
        </p:nvCxnSpPr>
        <p:spPr>
          <a:xfrm rot="-3580">
            <a:off x="3" y="-6350"/>
            <a:ext cx="1219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50800" cap="flat" cmpd="sng">
            <a:solidFill>
              <a:srgbClr val="60A5FA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016000" y="25400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5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博昇慧源AI研究院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11459">
            <a:off x="4191011" y="4184650"/>
            <a:ext cx="381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60A5FA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1016000" y="4572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200" b="0" i="0" u="none" strike="noStrike">
                <a:solidFill>
                  <a:srgbClr val="E5E7EB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简介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0" y="5842000"/>
            <a:ext cx="12192000" cy="1016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591791" y="6350000"/>
            <a:ext cx="1008418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2026年3月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3B82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-1016000" y="5080000"/>
            <a:ext cx="3175000" cy="3175000"/>
          </a:xfrm>
          <a:prstGeom prst="ellipse">
            <a:avLst/>
          </a:prstGeom>
          <a:solidFill>
            <a:srgbClr val="3B82F6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33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CONTENTS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092">
            <a:off x="762004" y="1898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762000" y="2540000"/>
            <a:ext cx="3378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2000" y="2540000"/>
            <a:ext cx="76200" cy="17145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16000" y="2730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B82F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905000" y="2768600"/>
            <a:ext cx="2108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机构定位与核心使命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946">
            <a:off x="1016014" y="3486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1016000" y="36576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明确研究院的战略愿景，锚定行业发展目标，确立以技术创新驱动社会价值创造的核心使命。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406900" y="2540000"/>
            <a:ext cx="3378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406900" y="2540000"/>
            <a:ext cx="76200" cy="17145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660900" y="2730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B82F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549900" y="2768600"/>
            <a:ext cx="2108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核心团队成员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946">
            <a:off x="4660914" y="3486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4660900" y="36576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汇聚顶尖核心研究员与行业资深顾问，构建结构多元、能力互补的高水平科研攻坚团队。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051800" y="2540000"/>
            <a:ext cx="3378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051800" y="2540000"/>
            <a:ext cx="76200" cy="17145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305800" y="2730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B82F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194800" y="2768600"/>
            <a:ext cx="2108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前沿研究方向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14946">
            <a:off x="8305814" y="3486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8305800" y="36576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深耕理论层突破与应用层落地探索，布局前沿交叉学科领域，引领关键技术的创新发展方向。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62000" y="4699000"/>
            <a:ext cx="5283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762000" y="4699000"/>
            <a:ext cx="76200" cy="17145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1016000" y="4889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B82F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2032000" y="4927600"/>
            <a:ext cx="3759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学术成果展示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-9142">
            <a:off x="1016008" y="55816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1016000" y="5740400"/>
            <a:ext cx="4775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累计发表高水平学术论文，相关技术成果通过权威行业验证，形成可落地、可推广的科研转化体系。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273800" y="4699000"/>
            <a:ext cx="5283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6273800" y="4699000"/>
            <a:ext cx="76200" cy="17145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4" name="AutoShape 34"/>
          <p:cNvSpPr/>
          <p:nvPr/>
        </p:nvSpPr>
        <p:spPr>
          <a:xfrm>
            <a:off x="6527800" y="4889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B82F6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7543800" y="4927600"/>
            <a:ext cx="3759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算力资源与合作</a:t>
            </a:r>
            <a:endParaRPr lang="en-US" sz="1100"/>
          </a:p>
        </p:txBody>
      </p:sp>
      <p:cxnSp>
        <p:nvCxnSpPr>
          <p:cNvPr id="36" name="Connector 36"/>
          <p:cNvCxnSpPr/>
          <p:nvPr/>
        </p:nvCxnSpPr>
        <p:spPr>
          <a:xfrm rot="-9142">
            <a:off x="6527808" y="5581650"/>
            <a:ext cx="477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7" name="AutoShape 37"/>
          <p:cNvSpPr/>
          <p:nvPr/>
        </p:nvSpPr>
        <p:spPr>
          <a:xfrm>
            <a:off x="6527800" y="5740400"/>
            <a:ext cx="4775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依托高性能算力基础设施，搭建开放共享的合作平台，联合产学研机构构建稳固的技术支撑后盾。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1651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博昇慧源AI研究院（Enlighten AI Hub）专注于垂直行业企业级AI解决方案的研发与交付。博昇慧源帮助制造、医疗、生物医药、文旅等领域的企业，把AI真正落到生产经营中。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2681941"/>
            <a:ext cx="5207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800" b="1" i="0" u="none" strike="noStrike">
                <a:solidFill>
                  <a:srgbClr val="64B5F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业务板块一 · 垂直大模型与深度算法升级</a:t>
            </a:r>
            <a:endParaRPr lang="en-US" sz="1100"/>
          </a:p>
          <a:p>
            <a:pPr marL="0" indent="0" algn="l">
              <a:lnSpc>
                <a:spcPct val="167000"/>
              </a:lnSpc>
            </a:pPr>
            <a:r>
              <a:rPr lang="en-US" sz="1300" b="0" i="0" u="none" strike="noStrike">
                <a:solidFill>
                  <a:srgbClr val="FFFFFF">
                    <a:alpha val="7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为企业打造通用大模型无法胜任的专业AI能力，从算法层为企业构建专属的技术壁垒。</a:t>
            </a:r>
            <a:endParaRPr lang="en-US" sz="1300" b="0" i="0" u="none" strike="noStrike">
              <a:solidFill>
                <a:srgbClr val="FFFFFF">
                  <a:alpha val="7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127000" indent="0" algn="l">
              <a:lnSpc>
                <a:spcPct val="167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垂直专科大模型: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面向医疗、工业、生物医药等专业领域，构建行业专属大模型与知识库（如房颤专科大模型、药物靶点发现系统），让AI具备专家级的领域判断力。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127000" indent="0" algn="l">
              <a:lnSpc>
                <a:spcPct val="167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视觉识别算法: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基于 YOLOv8、SAM2 等模型，针对企业场景训练专属视觉系统，实现目标检测、实例分割、图像增强（如手术结构实时识别、工业缺陷检测、客流分析）。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127000" indent="0" algn="l">
              <a:lnSpc>
                <a:spcPct val="167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模型调优与工程化: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大模型选型、SFT微调、RAG检索增强、多模型路由，让通用模型在垂直领域达到专业级精度，并工程化落地为可稳定运行的生产系统。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223000" y="2540000"/>
            <a:ext cx="5207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800" b="1" i="0" u="none" strike="noStrike">
                <a:solidFill>
                  <a:srgbClr val="26A6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业务板块二 · 企业级智能体</a:t>
            </a:r>
            <a:endParaRPr lang="en-US" sz="1100"/>
          </a:p>
          <a:p>
            <a:pPr marL="0" indent="0" algn="l">
              <a:lnSpc>
                <a:spcPct val="167000"/>
              </a:lnSpc>
            </a:pPr>
            <a:r>
              <a:rPr lang="en-US" sz="1300" b="0" i="0" u="none" strike="noStrike">
                <a:solidFill>
                  <a:srgbClr val="FFFFFF">
                    <a:alpha val="7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把企业的知识、数据与流程组织起来，搭建能独立判断、决策、执行的AI智能体，让AI真正上岗替人干活。</a:t>
            </a:r>
            <a:endParaRPr lang="en-US" sz="1300" b="0" i="0" u="none" strike="noStrike">
              <a:solidFill>
                <a:srgbClr val="FFFFFF">
                  <a:alpha val="7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127000" indent="0" algn="l">
              <a:lnSpc>
                <a:spcPct val="167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企业知识底座与本地化部署: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将企业沉睡的专属知识与数据结构化、资产化，构建可在本地私有部署、数据不出企业的知识底座，作为所有智能体的能力源头。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127000" indent="0" algn="l">
              <a:lnSpc>
                <a:spcPct val="167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企业级智能体: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面向客服、财务审核、供应链、合同审查等高价值场景，搭建"数字员工"，把AI嵌入真实业务流程。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127000" indent="0" algn="l">
              <a:lnSpc>
                <a:spcPct val="167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董事长专属智能体: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为企业实控人打造贴身AI参谋，打通企业内部知识、数据与决策信息，成为董事长的"第二大脑"。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8890000" y="4445000"/>
            <a:ext cx="5080000" cy="5080000"/>
          </a:xfrm>
          <a:prstGeom prst="ellipse">
            <a:avLst/>
          </a:prstGeom>
          <a:solidFill>
            <a:srgbClr val="26A69A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842000" y="398060"/>
            <a:ext cx="6350000" cy="6350000"/>
          </a:xfrm>
          <a:prstGeom prst="ellipse">
            <a:avLst/>
          </a:prstGeom>
          <a:solidFill>
            <a:srgbClr val="64B5F6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1.1 机构定位与核心业务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1.2 团队成员 · 核心研究员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5270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841500"/>
            <a:ext cx="508000" cy="508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778000" y="1778000"/>
            <a:ext cx="400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跨学科背景复合（AI+SP）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融合人工智能前沿技术与行业场景知识，构建技术与商业深度结合的复合型研究体系，突破单一领域局限。</a:t>
            </a:r>
            <a:endParaRPr lang="en-US" sz="13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286500" y="1651000"/>
            <a:ext cx="5270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18415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7302500" y="1778000"/>
            <a:ext cx="400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20+年工程管理与商业赋能能力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深耕工程落地与商业转化领域，具备丰富的行业实践经验，能够高效推动技术成果从实验室走向市场应用。</a:t>
            </a:r>
            <a:endParaRPr lang="en-US" sz="13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62000" y="3302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762000" y="3302000"/>
            <a:ext cx="50800" cy="14605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52500" y="3403600"/>
            <a:ext cx="4889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唐明</a:t>
            </a:r>
            <a:r>
              <a:rPr lang="zh-CN" alt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伯</a:t>
            </a: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| 首席研究员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学术背景：</a:t>
            </a:r>
            <a:r>
              <a:rPr lang="zh-CN" alt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哥伦比</a:t>
            </a: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大学 计算机工程 </a:t>
            </a:r>
            <a:r>
              <a:rPr lang="zh-CN" alt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学位</a:t>
            </a: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；前Coinbase/CAP-XX核心技术负责人。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核心能力：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专注AI战略工程规划，擅长工业界技术落地，主导企业级RAG工程体系搭建与优化。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286500" y="3302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286500" y="3302000"/>
            <a:ext cx="50800" cy="14605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477000" y="3403600"/>
            <a:ext cx="4889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柯晨平 | 研究员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学术背景：计算机硕士，专注于AI系统架构设计与工程化实现，具备扎实的理论与实践基础。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核心能力：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深耕AI系统工程、大模型高效部署与微服务架构，在知识图谱构建与行业应用融合上成果显著。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62000" y="5080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762000" y="5080000"/>
            <a:ext cx="50800" cy="14605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952500" y="5181600"/>
            <a:ext cx="4889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罗鑫 | 助理研究员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学术背景：剑桥大学计算机科学与技术专业，主攻机器学习与数据挖掘方向。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核心能力：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聚焦AI算法创新、多模态数据分析处理，探索数据资产化路径，为业务提供精准数据支撑。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286500" y="5080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286500" y="5080000"/>
            <a:ext cx="50800" cy="14605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477000" y="5181600"/>
            <a:ext cx="4889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李捷 | 助理研究员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学术背景：南京邮电大学工程专业，专注于系统工程与网络安全交叉领域研究。</a:t>
            </a:r>
            <a:endParaRPr lang="en-US" sz="12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核心能力：</a:t>
            </a: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负责AI模型工程化落地，构建数据安全与网络防护体系，保障系统全生命周期安全稳定运行。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4445000"/>
            <a:ext cx="5080000" cy="5080000"/>
          </a:xfrm>
          <a:prstGeom prst="ellipse">
            <a:avLst/>
          </a:prstGeom>
          <a:solidFill>
            <a:srgbClr val="38BDF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-1270000"/>
            <a:ext cx="3810000" cy="3810000"/>
          </a:xfrm>
          <a:prstGeom prst="ellipse">
            <a:avLst/>
          </a:prstGeom>
          <a:solidFill>
            <a:srgbClr val="38BDF8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1.2 团队成员 · 顾问团队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1905000"/>
            <a:ext cx="50800" cy="19685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95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87500" y="20574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殷XX | 首席科学家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167">
            <a:off x="1016008" y="2660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28194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依托华东某重点实验室，为团队提供顶尖算力支持与深厚的学术成果背书，保障技术研发的底层算力资源与理论高度。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1905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159500" y="1905000"/>
            <a:ext cx="50800" cy="1968500"/>
          </a:xfrm>
          <a:prstGeom prst="roundRect">
            <a:avLst>
              <a:gd name="adj" fmla="val 0"/>
            </a:avLst>
          </a:prstGeom>
          <a:solidFill>
            <a:srgbClr val="A78B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3500" y="2095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985000" y="20574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陈XX | 临床技术顾问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167">
            <a:off x="6413508" y="2660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413500" y="28194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来自北美某顶尖大学，引入国际前沿的AI学术视野与研究方法论，为技术路线提供前瞻性指导，确保团队始终站在行业前沿。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2545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4254500"/>
            <a:ext cx="50800" cy="19685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445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587500" y="44069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陈序 | 首席技术顾问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9167">
            <a:off x="1016008" y="5010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1016000" y="51689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任职于北航某重点实验室，在严苛的工业环境下验证技术体系与流程，为产品的可靠性、稳定性提供专业的工业级质量把关。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159500" y="42545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159500" y="4254500"/>
            <a:ext cx="50800" cy="1968500"/>
          </a:xfrm>
          <a:prstGeom prst="roundRect">
            <a:avLst>
              <a:gd name="adj" fmla="val 0"/>
            </a:avLst>
          </a:prstGeom>
          <a:solidFill>
            <a:srgbClr val="34D39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44450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6985000" y="44069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郁俊强 | 首席技术顾问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167">
            <a:off x="6413508" y="5010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413500" y="51689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资深企业安全专家，拥有产业级全链路实践经验，为技术成果的商业化落地、系统架构设计提供关键指导，加速科研转化。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1E40AF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6350000" cy="5080000"/>
          </a:xfrm>
          <a:prstGeom prst="ellipse">
            <a:avLst/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1.3 研究方向 · 理论层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454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B82F6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32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60A5F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2286000"/>
            <a:ext cx="412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60A5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确定性计算与LLM解耦的混合推理架构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167">
            <a:off x="1016008" y="3041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302000"/>
            <a:ext cx="4762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对医疗、工业等高安全性核心场景，创新性将确定性计算逻辑与大语言模型（LLM）解耦分离。通过构建分层混合推理架构，利用确定性计算确保关键决策环节达到100%的准确性与可追溯性，同时在非关键的语义理解、意图生成环节最大化释放LLM的灵活表达与学习能力，实现安全性与智能化的完美平衡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2032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0B981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3500" y="22860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048500" y="2286000"/>
            <a:ext cx="412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垂直领域知识库的双层异构架构理论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167">
            <a:off x="6413508" y="3041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413500" y="3302000"/>
            <a:ext cx="4762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KAP（精确知识图谱）与KNS（动态语义知识网络）的双层异构知识库体系。以KAP承载领域内经过验证的、结构化的确定性知识，实现高保真业务场景的精准映射；以KNS融合非结构化文本与上下文语义信息，为多步逻辑推理、复杂问题拆解提供柔性支撑，保障推理过程的连贯性与结论的可靠性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842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1E3A8A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5842000"/>
            <a:ext cx="76200" cy="762000"/>
          </a:xfrm>
          <a:prstGeom prst="roundRect">
            <a:avLst>
              <a:gd name="adj" fmla="val 0"/>
            </a:avLst>
          </a:prstGeom>
          <a:solidFill>
            <a:srgbClr val="F59E0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16000" y="5943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核心价值：通过理论层的架构创新，突破了单一模型在安全性与灵活性上的互斥困境，为AI在关键垂直领域的规模化落地奠定了坚实的理论基础。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3B82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4445000" cy="4445000"/>
          </a:xfrm>
          <a:prstGeom prst="ellipse">
            <a:avLst/>
          </a:prstGeom>
          <a:solidFill>
            <a:srgbClr val="10B98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1.3 研究方向 · 应用层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39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32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B82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500" y="23495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841500" y="2311400"/>
            <a:ext cx="3937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工业与医疗场景的数据资产化方法论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418">
            <a:off x="1079509" y="3168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79500" y="3429000"/>
            <a:ext cx="46355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行业专家数据以「知识块」的形式沉淀，构建可追溯、可复用的知识资产体系。建立从知识源挖掘、结构化建模，到价值转化与应用的科学、完整方法论，目前已在工业安全预警、自动驾驶场景决策等核心领域完成实践验证，实现了隐性经验向显性数字资产的转化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2032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0B981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3495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2311400"/>
            <a:ext cx="3937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边-云协同的AI推理工程技术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418">
            <a:off x="6477009" y="3168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477000" y="3429000"/>
            <a:ext cx="46355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聚焦边缘端轻量级模型（CNN、ONNX Runtime）与云端大模型（LLM、TensorFlow）的协同推理架构，攻克算力分配、模型拆分与实时通信难题。技术已成功落地于50亿参数级体育大模型超算团队、AI外骨骼运动控制等场景，有效解决了边缘侧资源受限与复杂AI任务需求的矛盾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842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5842000"/>
            <a:ext cx="76200" cy="635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16000" y="5842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核心价值：通过技术与业务场景的深度融合，实现从数据到知识、从算法到工程落地的全链条价值闭环，赋能行业智能化升级。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38BDF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3175000" cy="3175000"/>
          </a:xfrm>
          <a:prstGeom prst="ellipse">
            <a:avLst/>
          </a:prstGeom>
          <a:solidFill>
            <a:srgbClr val="38BDF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1.4 学术成果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106680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159000"/>
            <a:ext cx="34290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413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87500" y="23876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arXiv预印本研究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946">
            <a:off x="1016014" y="3041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302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主导策划3篇预印本，聚焦RAG工业培训系统的核心技术，全部采用真实企业业务场景完成实验验证，为行业提供可复现的工程参考。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81500" y="2159000"/>
            <a:ext cx="34290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2413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07000" y="23876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高水平临床论文规划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946">
            <a:off x="4635514" y="3041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35500" y="3302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拟联合梅奥心脏临床团队开展深度合作，研究成果目标投向《心律》《欧洲心律》等国际顶级心血管领域期刊，树立医学AI应用标杆。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01000" y="2159000"/>
            <a:ext cx="34290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4130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826500" y="23876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信任构建的战略核心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4946">
            <a:off x="8255014" y="3041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8255000" y="3302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以学术成果输出为关键纽带，建立合作企业、投资机构及终端客户的深层信任信号，为技术落地与商业拓展筑牢专业认知基础。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62000" y="5207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38BDF8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762000" y="5207000"/>
            <a:ext cx="76200" cy="1143000"/>
          </a:xfrm>
          <a:prstGeom prst="roundRect">
            <a:avLst>
              <a:gd name="adj" fmla="val 0"/>
            </a:avLst>
          </a:prstGeom>
          <a:solidFill>
            <a:srgbClr val="38BD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1079500" y="5334000"/>
            <a:ext cx="10096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学术引领方向：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坚持“产学研”深度融合的发展路径，构建从前沿理论研究到规模化工程落地的完整闭环，确保技术在学术上的领先性与商业场景中的可行性高度统一，为企业长期发展提供持续的核心驱动力。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1.5 算力资源与合作支持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106680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2286000"/>
            <a:ext cx="3937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超算中心深度战略合作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302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与华中某重点大学超算中心达成深度战略合作，为大规模模型训练、高维向量数据库构建及高性能推理任务提供稳定、持续的算力支撑，保障技术研发的高效推进。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2032000"/>
            <a:ext cx="5207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2286000"/>
            <a:ext cx="508000" cy="508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366000" y="2286000"/>
            <a:ext cx="3937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顶尖学术团队资源赋能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604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604000" y="3302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获北京某重点大学博士后导师欧阳XX提供专业AI学术研究指导，并成功引入博士后创新团队的核心技术资源，为技术方向的前瞻性与科学性提供权威保障。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953000"/>
            <a:ext cx="10668000" cy="1270000"/>
          </a:xfrm>
          <a:prstGeom prst="roundRect">
            <a:avLst>
              <a:gd name="adj" fmla="val 0"/>
            </a:avLst>
          </a:prstGeom>
          <a:solidFill>
            <a:srgbClr val="6495ED">
              <a:alpha val="12000"/>
            </a:srgbClr>
          </a:solidFill>
          <a:ln w="12700" cap="flat" cmpd="sng">
            <a:solidFill>
              <a:srgbClr val="6495ED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62000" y="4953000"/>
            <a:ext cx="76200" cy="1270000"/>
          </a:xfrm>
          <a:prstGeom prst="roundRect">
            <a:avLst>
              <a:gd name="adj" fmla="val 0"/>
            </a:avLst>
          </a:prstGeom>
          <a:solidFill>
            <a:srgbClr val="00B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143000" y="5143500"/>
            <a:ext cx="990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算力夯实基础：</a:t>
            </a: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强大的算力基础设施支持，结合顶尖高校的学术指导与团队协作，构建了“算力+智力”的双重优势壁垒，为核心技术的持续迭代、工程化落地以及未来的创新突破提供了不可替代的坚实保障。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31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38BDF8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 rot="899999">
            <a:off x="-1270000" y="4826000"/>
            <a:ext cx="3810000" cy="3810000"/>
          </a:xfrm>
          <a:prstGeom prst="triangle">
            <a:avLst/>
          </a:prstGeom>
          <a:solidFill>
            <a:srgbClr val="2563EB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2413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6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感谢聆听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11459">
            <a:off x="4191011" y="4184650"/>
            <a:ext cx="381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8BDF8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0" y="4572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 &amp; A</a:t>
            </a:r>
            <a:r>
              <a:rPr lang="en-US" sz="18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| 欢迎提问与交流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978">
            <a:off x="609604" y="58356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09600" y="5969000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博昇慧源AI研究院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5304531">
            <a:off x="5867400" y="6216738"/>
            <a:ext cx="45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6350000" y="5969000"/>
            <a:ext cx="52324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专注于垂直领域大模型架构设计与知识工程，共创AI技术价值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3090</Words>
  <Application>WPS 演示</Application>
  <PresentationFormat/>
  <Paragraphs>158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hoff18930085659</cp:lastModifiedBy>
  <cp:revision>1</cp:revision>
  <dcterms:created xsi:type="dcterms:W3CDTF">2026-08-07T00:54:18Z</dcterms:created>
  <dcterms:modified xsi:type="dcterms:W3CDTF">2026-08-07T00:54:18Z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{"Label":"1","ContentProducer":"001191110102MACQD9K64010000","ProduceID":"7671086389064698867","ReservedCode1":"","ContentPropagator":"","PropagateID":"","ReservedCode2":""}</vt:lpwstr>
  </property>
  <property fmtid="{D5CDD505-2E9C-101B-9397-08002B2CF9AE}" pid="3" name="ICV">
    <vt:lpwstr>645BDFE24EF24A39BB8DE83C6CAE8234_13</vt:lpwstr>
  </property>
  <property fmtid="{D5CDD505-2E9C-101B-9397-08002B2CF9AE}" pid="4" name="KSOProductBuildVer">
    <vt:lpwstr>2052-12.1.0.28043</vt:lpwstr>
  </property>
</Properties>
</file>